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notesMasterIdLst>
    <p:notesMasterId r:id="rId79"/>
  </p:notesMasterIdLst>
  <p:handoutMasterIdLst>
    <p:handoutMasterId r:id="rId80"/>
  </p:handoutMasterIdLst>
  <p:sldIdLst>
    <p:sldId id="726" r:id="rId2"/>
    <p:sldId id="611" r:id="rId3"/>
    <p:sldId id="612" r:id="rId4"/>
    <p:sldId id="613" r:id="rId5"/>
    <p:sldId id="614" r:id="rId6"/>
    <p:sldId id="615" r:id="rId7"/>
    <p:sldId id="616" r:id="rId8"/>
    <p:sldId id="617" r:id="rId9"/>
    <p:sldId id="619" r:id="rId10"/>
    <p:sldId id="620" r:id="rId11"/>
    <p:sldId id="708" r:id="rId12"/>
    <p:sldId id="621" r:id="rId13"/>
    <p:sldId id="623" r:id="rId14"/>
    <p:sldId id="624" r:id="rId15"/>
    <p:sldId id="625" r:id="rId16"/>
    <p:sldId id="627" r:id="rId17"/>
    <p:sldId id="628" r:id="rId18"/>
    <p:sldId id="639" r:id="rId19"/>
    <p:sldId id="640" r:id="rId20"/>
    <p:sldId id="641" r:id="rId21"/>
    <p:sldId id="643" r:id="rId22"/>
    <p:sldId id="644" r:id="rId23"/>
    <p:sldId id="724" r:id="rId24"/>
    <p:sldId id="646" r:id="rId25"/>
    <p:sldId id="652" r:id="rId26"/>
    <p:sldId id="653" r:id="rId27"/>
    <p:sldId id="711" r:id="rId28"/>
    <p:sldId id="660" r:id="rId29"/>
    <p:sldId id="716" r:id="rId30"/>
    <p:sldId id="665" r:id="rId31"/>
    <p:sldId id="717" r:id="rId32"/>
    <p:sldId id="725" r:id="rId33"/>
    <p:sldId id="718" r:id="rId34"/>
    <p:sldId id="719" r:id="rId35"/>
    <p:sldId id="666" r:id="rId36"/>
    <p:sldId id="555" r:id="rId37"/>
    <p:sldId id="556" r:id="rId38"/>
    <p:sldId id="557" r:id="rId39"/>
    <p:sldId id="721" r:id="rId40"/>
    <p:sldId id="559" r:id="rId41"/>
    <p:sldId id="560" r:id="rId42"/>
    <p:sldId id="562" r:id="rId43"/>
    <p:sldId id="563" r:id="rId44"/>
    <p:sldId id="564" r:id="rId45"/>
    <p:sldId id="565" r:id="rId46"/>
    <p:sldId id="566" r:id="rId47"/>
    <p:sldId id="567" r:id="rId48"/>
    <p:sldId id="568" r:id="rId49"/>
    <p:sldId id="571" r:id="rId50"/>
    <p:sldId id="572" r:id="rId51"/>
    <p:sldId id="573" r:id="rId52"/>
    <p:sldId id="574" r:id="rId53"/>
    <p:sldId id="691" r:id="rId54"/>
    <p:sldId id="575" r:id="rId55"/>
    <p:sldId id="705" r:id="rId56"/>
    <p:sldId id="576" r:id="rId57"/>
    <p:sldId id="577" r:id="rId58"/>
    <p:sldId id="578" r:id="rId59"/>
    <p:sldId id="580" r:id="rId60"/>
    <p:sldId id="696" r:id="rId61"/>
    <p:sldId id="584" r:id="rId62"/>
    <p:sldId id="585" r:id="rId63"/>
    <p:sldId id="586" r:id="rId64"/>
    <p:sldId id="701" r:id="rId65"/>
    <p:sldId id="698" r:id="rId66"/>
    <p:sldId id="706" r:id="rId67"/>
    <p:sldId id="707" r:id="rId68"/>
    <p:sldId id="695" r:id="rId69"/>
    <p:sldId id="699" r:id="rId70"/>
    <p:sldId id="693" r:id="rId71"/>
    <p:sldId id="600" r:id="rId72"/>
    <p:sldId id="601" r:id="rId73"/>
    <p:sldId id="602" r:id="rId74"/>
    <p:sldId id="607" r:id="rId75"/>
    <p:sldId id="715" r:id="rId76"/>
    <p:sldId id="608" r:id="rId77"/>
    <p:sldId id="704" r:id="rId7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660033"/>
    <a:srgbClr val="CC0099"/>
    <a:srgbClr val="00FF00"/>
    <a:srgbClr val="FF66FF"/>
    <a:srgbClr val="003399"/>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5" autoAdjust="0"/>
    <p:restoredTop sz="87926" autoAdjust="0"/>
  </p:normalViewPr>
  <p:slideViewPr>
    <p:cSldViewPr snapToGrid="0">
      <p:cViewPr varScale="1">
        <p:scale>
          <a:sx n="61" d="100"/>
          <a:sy n="61" d="100"/>
        </p:scale>
        <p:origin x="792" y="48"/>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651" y="-15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EE71BBE-9810-4F66-BA4F-388493E36E31}" type="datetimeFigureOut">
              <a:rPr lang="es-MX" smtClean="0"/>
              <a:t>20/02/2017</a:t>
            </a:fld>
            <a:endParaRPr lang="es-MX"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0F90FF-B339-4E5C-9F86-8BB3E82D5D7B}" type="slidenum">
              <a:rPr lang="es-MX" smtClean="0"/>
              <a:t>‹Nº›</a:t>
            </a:fld>
            <a:endParaRPr lang="es-MX" dirty="0"/>
          </a:p>
        </p:txBody>
      </p:sp>
    </p:spTree>
    <p:extLst>
      <p:ext uri="{BB962C8B-B14F-4D97-AF65-F5344CB8AC3E}">
        <p14:creationId xmlns:p14="http://schemas.microsoft.com/office/powerpoint/2010/main" val="298666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B09F953-C8AE-4CBB-A66B-6C1214F799C1}" type="datetimeFigureOut">
              <a:rPr lang="es-MX" smtClean="0"/>
              <a:pPr/>
              <a:t>20/02/2017</a:t>
            </a:fld>
            <a:endParaRPr lang="es-MX"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CA23038-4068-4A76-8764-641AEA1E56F6}" type="slidenum">
              <a:rPr lang="es-MX" smtClean="0"/>
              <a:pPr/>
              <a:t>‹Nº›</a:t>
            </a:fld>
            <a:endParaRPr lang="es-MX" dirty="0"/>
          </a:p>
        </p:txBody>
      </p:sp>
    </p:spTree>
    <p:extLst>
      <p:ext uri="{BB962C8B-B14F-4D97-AF65-F5344CB8AC3E}">
        <p14:creationId xmlns:p14="http://schemas.microsoft.com/office/powerpoint/2010/main" val="277087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enciclopedia-juridica.biz14.com/d/ejercicio/ejercicio.htm" TargetMode="External"/><Relationship Id="rId3" Type="http://schemas.openxmlformats.org/officeDocument/2006/relationships/hyperlink" Target="http://www.enciclopedia-juridica.biz14.com/d/orden-p&#250;blico/orden-p&#250;blico.htm" TargetMode="External"/><Relationship Id="rId7" Type="http://schemas.openxmlformats.org/officeDocument/2006/relationships/hyperlink" Target="http://www.enciclopedia-juridica.biz14.com/d/condici&#243;n/condici&#243;n.htm" TargetMode="External"/><Relationship Id="rId12" Type="http://schemas.openxmlformats.org/officeDocument/2006/relationships/hyperlink" Target="http://www.enciclopedia-juridica.biz14.com/d/ruptura/ruptura.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enciclopedia-juridica.biz14.com/d/estricto/estricto.htm" TargetMode="External"/><Relationship Id="rId11" Type="http://schemas.openxmlformats.org/officeDocument/2006/relationships/hyperlink" Target="http://www.enciclopedia-juridica.biz14.com/d/violencia/violencia.htm" TargetMode="External"/><Relationship Id="rId5" Type="http://schemas.openxmlformats.org/officeDocument/2006/relationships/hyperlink" Target="http://www.enciclopedia-juridica.biz14.com/d/seguridad/seguridad.htm" TargetMode="External"/><Relationship Id="rId10" Type="http://schemas.openxmlformats.org/officeDocument/2006/relationships/hyperlink" Target="http://www.enciclopedia-juridica.biz14.com/d/ausencia/ausencia.htm" TargetMode="External"/><Relationship Id="rId4" Type="http://schemas.openxmlformats.org/officeDocument/2006/relationships/hyperlink" Target="http://www.enciclopedia-juridica.biz14.com/d/concepto/concepto.htm" TargetMode="External"/><Relationship Id="rId9" Type="http://schemas.openxmlformats.org/officeDocument/2006/relationships/hyperlink" Target="http://www.enciclopedia-juridica.biz14.com/d/derechos/derechos.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a:t>
            </a:r>
            <a:r>
              <a:rPr lang="es-MX" dirty="0" smtClean="0">
                <a:hlinkClick r:id="rId3"/>
              </a:rPr>
              <a:t>orden público</a:t>
            </a:r>
            <a:r>
              <a:rPr lang="es-MX" dirty="0" smtClean="0"/>
              <a:t> es un </a:t>
            </a:r>
            <a:r>
              <a:rPr lang="es-MX" dirty="0" smtClean="0">
                <a:hlinkClick r:id="rId4"/>
              </a:rPr>
              <a:t>concepto</a:t>
            </a:r>
            <a:r>
              <a:rPr lang="es-MX" dirty="0" smtClean="0"/>
              <a:t> amplio que engloba las nociones de </a:t>
            </a:r>
            <a:r>
              <a:rPr lang="es-MX" dirty="0" smtClean="0">
                <a:hlinkClick r:id="rId5"/>
              </a:rPr>
              <a:t>seguridad</a:t>
            </a:r>
            <a:r>
              <a:rPr lang="es-MX" dirty="0" smtClean="0"/>
              <a:t>, orden en sentido </a:t>
            </a:r>
            <a:r>
              <a:rPr lang="es-MX" dirty="0" smtClean="0">
                <a:hlinkClick r:id="rId6"/>
              </a:rPr>
              <a:t>estricto</a:t>
            </a:r>
            <a:r>
              <a:rPr lang="es-MX" dirty="0" smtClean="0"/>
              <a:t>, tranquilidad y sanidad pública.</a:t>
            </a:r>
            <a:br>
              <a:rPr lang="es-MX" dirty="0" smtClean="0"/>
            </a:br>
            <a:r>
              <a:rPr lang="es-MX" dirty="0" smtClean="0"/>
              <a:t>La idea de orden, como concreción del </a:t>
            </a:r>
            <a:r>
              <a:rPr lang="es-MX" dirty="0" smtClean="0">
                <a:hlinkClick r:id="rId3"/>
              </a:rPr>
              <a:t>orden público</a:t>
            </a:r>
            <a:r>
              <a:rPr lang="es-MX" dirty="0" smtClean="0"/>
              <a:t>, hace referencia al orden externo de la calle en cuanto </a:t>
            </a:r>
            <a:r>
              <a:rPr lang="es-MX" dirty="0" smtClean="0">
                <a:hlinkClick r:id="rId7"/>
              </a:rPr>
              <a:t>condición</a:t>
            </a:r>
            <a:r>
              <a:rPr lang="es-MX" dirty="0" smtClean="0"/>
              <a:t> elemental para el libre y pacífico </a:t>
            </a:r>
            <a:r>
              <a:rPr lang="es-MX" dirty="0" smtClean="0">
                <a:hlinkClick r:id="rId8"/>
              </a:rPr>
              <a:t>ejercicio</a:t>
            </a:r>
            <a:r>
              <a:rPr lang="es-MX" dirty="0" smtClean="0"/>
              <a:t> de los </a:t>
            </a:r>
            <a:r>
              <a:rPr lang="es-MX" dirty="0" smtClean="0">
                <a:hlinkClick r:id="rId9"/>
              </a:rPr>
              <a:t>derechos</a:t>
            </a:r>
            <a:r>
              <a:rPr lang="es-MX" dirty="0" smtClean="0"/>
              <a:t> fundamentales; supone, por tanto, la </a:t>
            </a:r>
            <a:r>
              <a:rPr lang="es-MX" dirty="0" smtClean="0">
                <a:hlinkClick r:id="rId10"/>
              </a:rPr>
              <a:t>ausencia</a:t>
            </a:r>
            <a:r>
              <a:rPr lang="es-MX" dirty="0" smtClean="0"/>
              <a:t> de alteraciones, algaradas, coerciones, </a:t>
            </a:r>
            <a:r>
              <a:rPr lang="es-MX" dirty="0" smtClean="0">
                <a:hlinkClick r:id="rId11"/>
              </a:rPr>
              <a:t>violencia</a:t>
            </a:r>
            <a:r>
              <a:rPr lang="es-MX" dirty="0" smtClean="0"/>
              <a:t>s, etc., que puedan dar lugar a la </a:t>
            </a:r>
            <a:r>
              <a:rPr lang="es-MX" dirty="0" smtClean="0">
                <a:hlinkClick r:id="rId12"/>
              </a:rPr>
              <a:t>ruptura</a:t>
            </a:r>
            <a:r>
              <a:rPr lang="es-MX" dirty="0" smtClean="0"/>
              <a:t> de ese orden externo.</a:t>
            </a:r>
            <a:br>
              <a:rPr lang="es-MX" dirty="0" smtClean="0"/>
            </a:br>
            <a:r>
              <a:rPr lang="es-MX" dirty="0" smtClean="0"/>
              <a:t/>
            </a:r>
            <a:br>
              <a:rPr lang="es-MX" dirty="0" smtClean="0"/>
            </a:b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12</a:t>
            </a:fld>
            <a:endParaRPr lang="es-MX" dirty="0"/>
          </a:p>
        </p:txBody>
      </p:sp>
    </p:spTree>
    <p:extLst>
      <p:ext uri="{BB962C8B-B14F-4D97-AF65-F5344CB8AC3E}">
        <p14:creationId xmlns:p14="http://schemas.microsoft.com/office/powerpoint/2010/main" val="79944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45</a:t>
            </a:fld>
            <a:endParaRPr lang="es-MX" dirty="0"/>
          </a:p>
        </p:txBody>
      </p:sp>
    </p:spTree>
    <p:extLst>
      <p:ext uri="{BB962C8B-B14F-4D97-AF65-F5344CB8AC3E}">
        <p14:creationId xmlns:p14="http://schemas.microsoft.com/office/powerpoint/2010/main" val="332631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90. Compete al Comité de Transparencia:  </a:t>
            </a:r>
          </a:p>
          <a:p>
            <a:r>
              <a:rPr lang="es-MX" dirty="0" smtClean="0"/>
              <a:t>I. Instituir, coordinar y supervisar, en términos de las disposiciones aplicables, las acciones y procedimientos para asegurar la mayor eficacia en la gestión de las solicitudes en materia de acceso a la información;  II. Confirmar, modificar o revocar la clasificación de la información o declaración de inexistencia o incompetencia que realicen los titulares de las áreas de los sujetos obligados;  III. Ordenar, en su caso, a las áreas competentes que generen la información que derivado de sus facultades, competencias y funciones deban tener en posesión, o que previa acreditación de la imposibilidad de su generación, expongan las razones por las cuales en el caso particular no ejercieron dichas facultades, competencias o funciones;  IV. Establecer políticas para facilitar la obtención de información y el ejercicio del Derecho de Acceso a la Información Pública;  V. Promover la capacitación y actualización de las personas servidoras públicas o integrantes de las Unidades de Transparencia;  VI. Establecer programas de capacitación en materia de transparencia, acceso a la información, protección de datos personales, archivos, accesibilidad y apertura gubernamental para todas las personas servidoras públicas o integrantes del sujeto obligado;  VII. Recabar y enviar al Instituto, de conformidad con los lineamientos que éste expidan, los datos necesarios para la elaboración del informe anual;  VIII. Revisar la clasificación de información y resguardar la información, en los casos procedentes, elaborará la versión pública de dicha información; IX. Suscribir las declaraciones de inexistencia de la información o de acceso restringido; X. Elaborar y enviar al Instituto, de conformidad con los criterios que éste expida, la información señalada para la elaboración del informe del Instituto; XI. Supervisar la aplicación de los criterios específicos del sujeto obligado, en materia de catalogación y conservación de los documentos administrativos, así como la organización de archivos; XII. Confirmar, modificar o revocar la propuesta de clasificación de la información presentada por la Unidad de Transparencia del sujeto obligado; XIII. Elaborar, modificar y aprobar el Manual, Lineamiento o Reglamento Interno de la Unidad de Transparencia; XIV. Vigilar el cumplimiento de las resoluciones y recomendaciones que emita el Instituto; XV. Aprobar el programa anual de capacitación del sujeto obligado en materia de Acceso a la Información y apertura gubernamental y verificar su cumplimiento; y XVI. Las demás que se desprendan de la normatividad aplicable. </a:t>
            </a: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21</a:t>
            </a:fld>
            <a:endParaRPr lang="es-MX" dirty="0"/>
          </a:p>
        </p:txBody>
      </p:sp>
    </p:spTree>
    <p:extLst>
      <p:ext uri="{BB962C8B-B14F-4D97-AF65-F5344CB8AC3E}">
        <p14:creationId xmlns:p14="http://schemas.microsoft.com/office/powerpoint/2010/main" val="43316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94. Cuando algún área del sujeto obligado se negara a colaborar con la Unidad de Transparencia, ésta dará aviso al superior jerárquico para que le ordene realizar sin demora las acciones conducentes.  </a:t>
            </a:r>
          </a:p>
          <a:p>
            <a:r>
              <a:rPr lang="es-MX" dirty="0" smtClean="0"/>
              <a:t>La Unidad de Transparencia deberá contar de manera visible con un buzón ciudadano, en el que deberá indicarse número telefónico de atención y correo electrónico, por medio del cual se puedan realizar opiniones, quejas o sugerencias. </a:t>
            </a:r>
          </a:p>
          <a:p>
            <a:r>
              <a:rPr lang="es-MX" dirty="0" smtClean="0"/>
              <a:t> </a:t>
            </a:r>
          </a:p>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23</a:t>
            </a:fld>
            <a:endParaRPr lang="es-MX" dirty="0"/>
          </a:p>
        </p:txBody>
      </p:sp>
    </p:spTree>
    <p:extLst>
      <p:ext uri="{BB962C8B-B14F-4D97-AF65-F5344CB8AC3E}">
        <p14:creationId xmlns:p14="http://schemas.microsoft.com/office/powerpoint/2010/main" val="21066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93. Son atribuciones de la Unidad de Transparencia:  I. Capturar, ordenar, analizar y procesar las solicitudes de información presentadas ante el sujeto obligado; II. Recabar, publicar y actualizar la información pública de oficio y las obligaciones de transparencia a las que refiere la Ley;  III. Proponer al Comité de Transparencia del sujeto obligado, los procedimientos internos que contribuyan a la mayor eficiencia en la atención de las solicitudes de acceso a la información; IV. Recibir y tramitar las solicitudes de información así como darles seguimiento hasta la entrega de la misma, haciendo entre tanto el correspondiente resguardo; V. Llevar el registro de las solicitudes de acceso a la información, y actualizarlo trimestralmente, así como sus trámites, costos y resultados, haciéndolo del conocimiento del Comité de Transparencia correspondiente; VI. Asesorar y orientar de manera sencilla, comprensible y accesible a los solicitantes sobre: a) La elaboración de solicitudes de información; b) Trámites y procedimientos que deben realizarse para solicitar información; y c) Las instancias a las que puede acudir a solicitar orientación, consultas o interponer quejas sobre la prestación del servicio. VII. Efectuar las notificaciones correspondientes a los solicitantes; VIII. Habilitar a las personas servidoras públicas de los sujetos obligados que sean necesarios, para recibir y dar trámite a las solicitudes de acceso a la información; IX. Formular el programa anual de capacitación en materia de Acceso a la Información y apertura gubernamental, que deberá de ser instrumentado por la propia unidad;  X. Apoyar al Comité de Transparencia en el desempeño de sus funciones; XI. Establecer los procedimientos para asegurarse que, en el caso de información confidencial, ésta se entregue sólo a su titular o representante; XII. Operar los sistemas digitales que para efecto garanticen el Derecho a Acceso a  Información;   XIII. Fomentar la Cultura de la Transparencia; y  XIV. Las demás previstas en esta Ley, y demás disposiciones aplicables de la materia.   </a:t>
            </a:r>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24</a:t>
            </a:fld>
            <a:endParaRPr lang="es-MX" dirty="0"/>
          </a:p>
        </p:txBody>
      </p:sp>
    </p:spTree>
    <p:extLst>
      <p:ext uri="{BB962C8B-B14F-4D97-AF65-F5344CB8AC3E}">
        <p14:creationId xmlns:p14="http://schemas.microsoft.com/office/powerpoint/2010/main" val="30826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121. Los sujetos obligados, deberán mantener impresa para consulta directa de los particulares, difundir y mantener actualizada a través de los respectivos medios electrónicos, de sus sitios de internet y de la Plataforma Nacional de Transparencia, la información, por lo menos, de los temas, documentos y políticas siguientes según les corresponda:  </a:t>
            </a:r>
          </a:p>
          <a:p>
            <a:r>
              <a:rPr lang="es-MX" dirty="0" smtClean="0"/>
              <a:t>I. </a:t>
            </a:r>
            <a:r>
              <a:rPr lang="es-MX" dirty="0" smtClean="0">
                <a:solidFill>
                  <a:srgbClr val="00B050"/>
                </a:solidFill>
              </a:rPr>
              <a:t>El marco normativo </a:t>
            </a:r>
            <a:r>
              <a:rPr lang="es-MX" dirty="0" smtClean="0"/>
              <a:t>aplicable al sujeto obligado, en el que deberá incluirse la gaceta oficial, leyes, códigos, reglamentos, decretos de creación, reglas de procedimiento, manuales administrativos, reglas de operación, criterios, políticas emitidas aplicables al ámbito de su competencia, entre otros;  II. Su estructura orgánica completa, en un formato que permita vincular cada parte de la estructura, las atribuciones y responsabilidades que le corresponden a cada servidor público, prestador de servicios profesionales o miembro de los sujetos obligados, de conformidad con las disposiciones aplicables;  III. Las facultades de cada Área y las relativas a las funciones;  IV. Las metas y objetivos de las Áreas de conformidad con sus programas operativos;  V. Los indicadores relacionados con temas de interés público o trascendencia social que conforme a sus funciones, deban establecer;  VI. Los indicadores que permitan rendir cuenta de sus objetivos, metas y resultados;  VII. Los planes, programas o proyectos, con indicadores de gestión, de resultados  y sus metas, que permitan evaluar su desempeño por área de conformidad con sus programas operativos; VIII. El directorio de todas las personas servidoras públicas, desde el titular del sujeto obligado hasta jefe de departamento o su equivalente, o de menor nivel, cuando se brinde atención al público; manejen o apliquen recursos públicos; realicen actos de autoridad o presten servicios profesionales bajo el régimen de confianza u honorarios y personal de base. El directorio deberá incluir, al menos el nombre, fotografía, cargo o nombramiento asignado, nivel del puesto en la estructura orgánica, fecha de alta en el cargo, número telefónico, domicilio para recibir correspondencia y dirección de correo electrónico oficiales;  IX. La remuneración mensual bruta y neta de todas las personas servidoras públicas de base o de confianza, de todas las percepciones, incluyendo sueldos, prestaciones, gratificaciones, primas, comisiones, dietas, bonos, estímulos, ingresos y sistemas de compensación, señalando la periodicidad de dicha remuneración, en un formato que permita vincular a cada persona servidora pública con su remuneración; X. Una lista con el importe con el concepto de viáticos y gastos de representación que mensualmente las personas servidoras públicas hayan ejecutado por concepto de encargo o comisión, así como el objeto e informe de comisión correspondiente;  XI. El número total de las plazas y del personal de base y confianza, especificando el total de las vacantes, por nivel de puesto, para cada unidad administrativa;  XII. Las contrataciones de servicios profesionales por honorarios, señalando los nombres de los prestadores de servicios, los servicios contratados, el monto de los honorarios y el periodo de contratación;  XIII. La Versión Pública en los sistemas habilitados para ello, de las Declaraciones Patrimoniales, de Intereses y Fiscal de las personas servidoras públicas y colaboradores de los sujetos obligados, que deban presentarlas de acuerdo a la normatividad aplicable; </a:t>
            </a:r>
          </a:p>
          <a:p>
            <a:r>
              <a:rPr lang="es-MX" dirty="0" smtClean="0"/>
              <a:t>6 de Mayo de 2016 GACETA OFICIAL DE LA CIUDAD DE MÉXICO 33  </a:t>
            </a:r>
          </a:p>
          <a:p>
            <a:r>
              <a:rPr lang="es-MX" dirty="0" smtClean="0"/>
              <a:t>XIV. El domicilio de la Unidad de Transparencia, además de la dirección electrónica donde podrán recibirse las solicitudes para obtener la información;  XV. Las convocatorias a concursos para ocupar cargos públicos y los resultados de los mismos;  XVI. Las condiciones generales de trabajo, contratos o convenios que regulen las relaciones laborales del personal de base o de confianza, así como los recursos públicos económicos, en especie o donativos, que sean entregados a los sindicatos y ejerzan como recursos públicos;  XVII. La información curricular y perfil de los puestos de las personas servidoras públicas, desde el nivel de jefe de departamento o equivalente, hasta el titular del sujeto obligado, así como, en su caso, las sanciones administrativas de que haya sido objeto;  XVIII. El listado de personas servidoras públicas con sanciones administrativas definitivas, especificando la causa de sanción y la disposición;  XIX. Los servicios que ofrecen señalando los requisitos para acceder a ellos;  XX. Los trámites, requisitos y formatos que ofrecen;  XXI. La información financiera sobre el presupuesto asignado, de los últimos tres ejercicios fiscales, la relativa al presupuesto asignado en lo general y por programas, así como los informes trimestrales sobre su ejecución. Esta información incluirá: a) Los ingresos recibidos por cualquier concepto, incluidos los donativos, señalando el nombre de los responsables de recibirlos, administrarlos y ejercerlos, indicando el destino de cada uno de ellos: b) El presupuesto de egresos y método para su estimación, incluida toda la información relativa a los tratamientos fiscales diferenciados o preferenciales; c) Las bases de cálculo de los ingresos; d) Los informes de cuenta pública; e) Aplicación de fondos auxiliares especiales y el origen de los ingresos;  f) Estados financieros y presupuestales, cuando así proceda, y g) Las cantidades recibidas de manera desglosada por concepto de recursos autogenerados, y en su caso, el uso o aplicación que se les da; h) El presupuesto ejercido en programas de capacitación en materia de transparencia, desglosado por tema de la capacitación, sujeto obligado y beneficiarios.  XXII. Los programas operativos anuales y de trabajo en los que se refleje de forma desglosada la ejecución del presupuesto asignado por rubros y capítulos, para verificar el monto ejercido de forma parcial y total; XXIII. Metas y objetivos de las unidades administrativas de conformidad con sus programas operativos; XXIV. La información relativa a la Cuenta y Deuda públicas, en términos de la normatividad aplicable;  XXV. Los montos destinados a gastos relativos a comunicación social y publicidad oficial desglosada por tipo de medio, proveedores, número de contrato y concepto o campaña;  XXVI. Los informes de resultados de las auditorias al ejercicio presupuestal y revisiones. Cada sujeto obligado deberá presentar un informe que contenga lo siguiente: a) Los resultados de todo tipo de auditorías concluidas, hechas al ejercicio presupuestal de cada uno de los sujetos obligados; b) El número y tipo de auditorías realizadas en el ejercicio presupuestario respectivo, así como el órgano que lo realizó; c) Número total de observaciones determinadas en los resultados de auditoria por cada rubro sujeto a revisión y las sanciones o medidas correctivas impuestas; y d) Respecto del seguimiento de los resultados de auditorías, el total de las aclaraciones efectuadas por el sujeto obligado;  XXVII. Los dictámenes de cuenta pública así como los estados financieros y demás información que los órganos de fiscalización superior utilizan para emitir dichos dictámenes; XXVIII. Los montos, criterios, convocatorias y listado de personas físicas o morales a quienes, por cualquier motivo, se les asigne o permita usar recursos públicos o, en los términos de las disposiciones aplicables, realicen actos de autoridad. Asimismo, los informes que dichas personas les entreguen sobre el uso y destino de dichos recursos;  XXIX. Las concesiones, contratos, convenios, permisos, licencias o autorizaciones otorgados, especificando los titulares de aquéllos, debiendo publicarse su objeto, nombre o razón social del titular, vigencia, tipo, términos, condiciones, monto y modificaciones, así como si el procedimiento involucra el aprovechamiento de bienes, servicios y/o recursos públicos;  XXX. La información de los resultados sobre procedimientos de adjudicación directa, invitación restringida y licitación de cualquier naturaleza, incluyendo la Versión Pública del documento respectivo y de los contratos celebrados, que deberá contener, por lo menos, lo siguiente: </a:t>
            </a:r>
          </a:p>
          <a:p>
            <a:r>
              <a:rPr lang="es-MX" dirty="0" smtClean="0"/>
              <a:t>34 GACETA OFICIAL DE LA CIUDAD DE MÉXICO 6 de Mayo de 2016  </a:t>
            </a:r>
          </a:p>
          <a:p>
            <a:r>
              <a:rPr lang="es-MX" dirty="0" smtClean="0"/>
              <a:t>a) De licitaciones públicas o procedimientos de invitación restringida: 1. La convocatoria o invitación emitida, así como los fundamentos legales aplicados para llevarla a cabo;  2. Los nombres de los participantes o invitados;  3. El nombre del ganador y las razones que lo justifican;  4. El Área solicitante y la responsable de su ejecución;  5. Las convocatorias e invitaciones emitidas;  6. Los dictámenes y fallo de adjudicación;  7. El contrato, la fecha, monto y el plazo de entrega o de ejecución de los servicios u obra licitada y, en su caso, sus anexos;  8. Los mecanismos de vigilancia y supervisión, incluyendo, en su caso, los estudios de impacto urbano y ambiental, según corresponda;  9. La partida presupuestal, de conformidad con el clasificador por objeto del gasto, en el caso de ser aplicable;  10. Origen de los recursos especificando si son federales, o locales, así como el tipo de fondo de participación o aportación respectiva;  11. Los convenios modificatorio 12. s que, en su caso, sean firmados, precisando el objeto y la fecha de celebración;  13. Los informes de avance físico y financiero sobre las obras o servicios contratados;  14. El convenio de terminación, y  15. El finiquito;   </a:t>
            </a:r>
          </a:p>
          <a:p>
            <a:r>
              <a:rPr lang="es-MX" dirty="0" smtClean="0"/>
              <a:t>b) De las Adjudicaciones Directas:  </a:t>
            </a:r>
          </a:p>
          <a:p>
            <a:r>
              <a:rPr lang="es-MX" dirty="0" smtClean="0"/>
              <a:t>1. La propuesta enviada por el participante;  2. Los motivos y fundamentos legales aplicados para llevarla a cabo;  3. La autorización del ejercicio de la opción;  4. En su caso, las cotizaciones consideradas, especificando los nombres de los  proveedores y los montos;  5. El nombre de la persona física o moral adjudicada;  6. La unidad administrativa solicitante y la responsable de su ejecución;  7. El número, fecha, el monto del contrato y el plazo de entrega o de ejecución de los servicios u obra;  8. Los mecanismos de vigilancia y supervisión, incluyendo, en su caso, los estudios de impacto urbano y ambiental, según corresponda;  9. Los informes de avance sobre las obras o servicios contratados;  10. El convenio de terminación, y  11. El finiquito;  XXXI. Los informes que por disposición legal debe rendir el sujeto obligado, la unidad responsable de los mismos, el fundamento legal que obliga a su generación, así como su calendario de publicación; XXXII. Las estadísticas que generen en cumplimiento de sus facultades, competencias o funciones con la mayor desagregación posible;  XXXIII. Informe de avances programáticos o presupuestales, balances generales y su estado financiero;  XXXIV. Padrón de proveedores y contratistas;  XXXV. Los convenios de coordinación de concertación con los sectores social y privado; así como los convenios institucionales celebrados por el sujeto obligado, especificando el tipo de convenio, con quién se celebra, objetivo, fecha de celebración y vigencia; XXXVI. El inventario de bienes muebles e inmuebles en posesión y propiedad; así como el moto a que ascienden los mismos, siempre que su valor sea superior a 350 veces la unidad de medida vigente en la Ciudad de México, así como el catálogo o informe de altas y bajas;  XXXVII. La relación del número de recomendaciones emitidas al sujeto obligado por la Comisión de Derechos Humanos de la Ciudad de México, las acciones que han llevado a cabo para su atención; y el seguimiento a cada una de ellas, así como el avance e implementación de las líneas de acción del Programa de Derechos Humanos que le corresponda; XXXVIII. La relación del número de recomendaciones emitidas por el Instituto al sujeto obligado, y el seguimiento a cada una de ellas; XXXIX. Las resoluciones y laudos que se emitan en procesos o procedimientos seguidos en forma de juicio;  XL. Los mecanismos de participación ciudadana;  XLI. Los programas que ofrecen, incluyendo información sobre la población, objetivo y destino, así como los trámites, tiempos de respuesta, requisitos y formatos para acceder a los mismos;  </a:t>
            </a:r>
          </a:p>
          <a:p>
            <a:r>
              <a:rPr lang="es-MX" dirty="0" smtClean="0"/>
              <a:t>6 de Mayo de 2016 GACETA OFICIAL DE LA CIUDAD DE MÉXICO 35  </a:t>
            </a:r>
          </a:p>
          <a:p>
            <a:r>
              <a:rPr lang="es-MX" dirty="0" smtClean="0"/>
              <a:t>XLII. La relacionada con los programas y centros destinados a la práctica de actividad física, el ejercicio y el deporte, incluyendo sus direcciones, horarios y modalidades; XLIII. Las actas y resoluciones del Comité de Transparencia de los sujetos obligados;  XLIV. Todas las evaluaciones y encuestas que hagan los sujetos obligados a programas financiados con recursos públicos;  XLV. Los estudios financiados con recursos públicos;  XLVI. El listado de jubilados y pensionados y el monto que reciben;  XLVII. Los ingresos recibidos por cualquier concepto señalando el nombre de los responsables de recibirlos, administrarlos y ejercerlos, así como su destino, indicando el destino de cada uno de ellos;  XLVIII. Donaciones hechas a terceros en dinero o en especie;  XLIX. El catálogo de disposición y guía de archivo documental;  L. La calendarización, las minutas y las actas de las reuniones públicas, ordinarias y extraordinarias de los diversos consejos, órganos colegiados, gabinetes, sesiones plenarias, comités, comisiones y sesiones de trabajo que convoquen los sujetos obligados en el ámbito de su competencia, así como las opiniones y recomendaciones que emitan, en su caso los consejos consultivos. Se deberán difundir las minutas o las actas de las reuniones y sesiones, así como la lista de los integrantes de cada uno de los órganos colegiados;  LI. Para efectos estadísticos, el listado de solicitudes a las empresas concesionarias de telecomunicaciones y proveedores de servicios o aplicaciones de Internet para la intervención de comunicaciones privadas, el acceso al registro de comunicaciones y la localización geográfica en tiempo real de equipos de comunicación, que contenga exclusivamente el objeto, el alcance temporal y los fundamentos legales del requerimiento, así como, en su caso, la mención de que cuenta con la autorización judicial correspondiente;  LII. Cualquier otra información que sea de utilidad o se considere relevante, para el conocimiento y evaluación de las funciones y políticas públicas responsabilidad del sujeto obligado además de la que, con base en la información estadística, responda a las preguntas hechas con más frecuencia por el público.; LIII. La ubicación de todas las obras públicas, señalando: sector al que pertenece, ubicación, monto asignado y ejercicio; y LIV. Los sujetos obligados que otorguen incentivos, condonaciones o reducciones fiscales; concesiones, permisos o licencias por virtud de las cuales se usen, gocen, disfruten o exploten bienes públicos, se ejerzan actos o se desarrolle cualquier actividad de interés público o se opere en auxilio y colaboración de la autoridad, se perciban ingresos de ellas, se reciban o permitan el ejercicio de gasto público, deberán señalar las personas beneficiadas, la temporalidad, los montos y todo aquello relacionado con el acto administrativo, así como lo que para tal efecto le determine el Instituto.  </a:t>
            </a:r>
          </a:p>
          <a:p>
            <a:r>
              <a:rPr lang="es-MX" dirty="0" smtClean="0"/>
              <a:t>Los sujetos obligados deberán informar al Instituto, cuáles son los rubros del presente artículo que son aplicables a sus páginas de Internet, con el objeto de que el Instituto verifique y apruebe de forma fundada y motivada la relación de fracciones aplicables a cada sujeto obligado.  </a:t>
            </a:r>
          </a:p>
          <a:p>
            <a:r>
              <a:rPr lang="es-MX" dirty="0" smtClean="0"/>
              <a:t>Sección Primera De las Obligaciones de Transparencia en materia de Programas Sociales, de Ayudas, Subsidios, Estímulos y Apoyos.  </a:t>
            </a:r>
          </a:p>
          <a:p>
            <a:r>
              <a:rPr lang="es-MX" dirty="0" smtClean="0"/>
              <a:t>Artículo 122. Los sujetos obligados deberán mantener impresa para consulta directa de los particulares, difundir y mantener actualizada a través de los respectivos medios electrónicos, procurando que sea en formatos y bases abiertas en sus sitios de internet y de la Plataforma Nacional de Transparencia, la información, por lo menos, de los temas, documentos y políticas siguientes según les corresponda: I. Los criterios de planeación y ejecución de sus programas, especificando las metas y objetivos anualmente y el presupuesto público destinado para ello; II. La información actualizada mensualmente de los programas de subsidios, estímulos, apoyos y ayudas en el que se deberá informar respecto de los programas de transferencia, de servicios, de infraestructura social y de subsidio, en los que se deberá contener lo siguiente:  a) Área;  b) Denominación del programa;  c) Periodo de vigencia;  d) Diseño, objetivos y alcances;  e) Metas físicas;  f) Población beneficiada estimada;  g) Monto aprobado, modificado y ejercido, así como los calendarios de su programación presupuestal;  </a:t>
            </a:r>
          </a:p>
          <a:p>
            <a:r>
              <a:rPr lang="es-MX" dirty="0" smtClean="0"/>
              <a:t>36 GACETA OFICIAL DE LA CIUDAD DE MÉXICO 6 de Mayo de 2016  </a:t>
            </a:r>
          </a:p>
          <a:p>
            <a:r>
              <a:rPr lang="es-MX" dirty="0" smtClean="0"/>
              <a:t>h) Requisitos y procedimientos de acceso;  i) Procedimiento de queja o inconformidad ciudadana;  j) Mecanismos de exigibilidad;  k) Mecanismos de evaluación, informes de evaluación y seguimiento de recomendaciones;  l) Indicadores con nombre, definición, método de cálculo, unidad de medida, dimensión, frecuencia de medición, nombre de las bases de datos utilizadas para su cálculo;  m) Formas de participación social;  n) Articulación con otros programas sociales;  o) Vínculo a las reglas de operación o Documento equivalente;  p) Vínculo a la convocatoria respectiva; q) Informes periódicos sobre la ejecución y los resultados de las evaluaciones realizadas; r) Padrón de beneficiarios mismo que deberá contener los siguientes datos: nombre de la persona física o denominación social de las personas morales beneficiarias, el monto, recurso, beneficio o apoyo otorgado para cada una de ellas, su distribución por unidad territorial, en su caso, edad y sexo; y III. El resultado de la evaluación del ejercicio y operación de los programas. </a:t>
            </a: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31</a:t>
            </a:fld>
            <a:endParaRPr lang="es-MX" dirty="0"/>
          </a:p>
        </p:txBody>
      </p:sp>
    </p:spTree>
    <p:extLst>
      <p:ext uri="{BB962C8B-B14F-4D97-AF65-F5344CB8AC3E}">
        <p14:creationId xmlns:p14="http://schemas.microsoft.com/office/powerpoint/2010/main" val="271285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121. Los sujetos obligados, deberán mantener impresa para consulta directa de los particulares, difundir y mantener actualizada a través de los respectivos medios electrónicos, de sus sitios de internet y de la Plataforma Nacional de Transparencia, la información, por lo menos, de los temas, documentos y políticas siguientes según les corresponda:  </a:t>
            </a:r>
          </a:p>
          <a:p>
            <a:r>
              <a:rPr lang="es-MX" dirty="0" smtClean="0"/>
              <a:t>I. </a:t>
            </a:r>
            <a:r>
              <a:rPr lang="es-MX" dirty="0" smtClean="0">
                <a:solidFill>
                  <a:srgbClr val="00B050"/>
                </a:solidFill>
              </a:rPr>
              <a:t>El marco normativo </a:t>
            </a:r>
            <a:r>
              <a:rPr lang="es-MX" dirty="0" smtClean="0"/>
              <a:t>aplicable al sujeto obligado, en el que deberá incluirse la gaceta oficial, leyes, códigos, reglamentos, decretos de creación, reglas de procedimiento, manuales administrativos, reglas de operación, criterios, políticas emitidas aplicables al ámbito de su competencia, entre otros;  II. Su estructura orgánica completa, en un formato que permita vincular cada parte de la estructura, las atribuciones y responsabilidades que le corresponden a cada servidor público, prestador de servicios profesionales o miembro de los sujetos obligados, de conformidad con las disposiciones aplicables;  III. Las facultades de cada Área y las relativas a las funciones;  IV. Las metas y objetivos de las Áreas de conformidad con sus programas operativos;  V. Los indicadores relacionados con temas de interés público o trascendencia social que conforme a sus funciones, deban establecer;  VI. Los indicadores que permitan rendir cuenta de sus objetivos, metas y resultados;  VII. Los planes, programas o proyectos, con indicadores de gestión, de resultados  y sus metas, que permitan evaluar su desempeño por área de conformidad con sus programas operativos; VIII. El directorio de todas las personas servidoras públicas, desde el titular del sujeto obligado hasta jefe de departamento o su equivalente, o de menor nivel, cuando se brinde atención al público; manejen o apliquen recursos públicos; realicen actos de autoridad o presten servicios profesionales bajo el régimen de confianza u honorarios y personal de base. El directorio deberá incluir, al menos el nombre, fotografía, cargo o nombramiento asignado, nivel del puesto en la estructura orgánica, fecha de alta en el cargo, número telefónico, domicilio para recibir correspondencia y dirección de correo electrónico oficiales;  IX. La remuneración mensual bruta y neta de todas las personas servidoras públicas de base o de confianza, de todas las percepciones, incluyendo sueldos, prestaciones, gratificaciones, primas, comisiones, dietas, bonos, estímulos, ingresos y sistemas de compensación, señalando la periodicidad de dicha remuneración, en un formato que permita vincular a cada persona servidora pública con su remuneración; X. Una lista con el importe con el concepto de viáticos y gastos de representación que mensualmente las personas servidoras públicas hayan ejecutado por concepto de encargo o comisión, así como el objeto e informe de comisión correspondiente;  XI. El número total de las plazas y del personal de base y confianza, especificando el total de las vacantes, por nivel de puesto, para cada unidad administrativa;  XII. Las contrataciones de servicios profesionales por honorarios, señalando los nombres de los prestadores de servicios, los servicios contratados, el monto de los honorarios y el periodo de contratación;  XIII. La Versión Pública en los sistemas habilitados para ello, de las Declaraciones Patrimoniales, de Intereses y Fiscal de las personas servidoras públicas y colaboradores de los sujetos obligados, que deban presentarlas de acuerdo a la normatividad aplicable; </a:t>
            </a:r>
          </a:p>
          <a:p>
            <a:r>
              <a:rPr lang="es-MX" dirty="0" smtClean="0"/>
              <a:t>6 de Mayo de 2016 GACETA OFICIAL DE LA CIUDAD DE MÉXICO 33  </a:t>
            </a:r>
          </a:p>
          <a:p>
            <a:r>
              <a:rPr lang="es-MX" dirty="0" smtClean="0"/>
              <a:t>XIV. El domicilio de la Unidad de Transparencia, además de la dirección electrónica donde podrán recibirse las solicitudes para obtener la información;  XV. Las convocatorias a concursos para ocupar cargos públicos y los resultados de los mismos;  XVI. Las condiciones generales de trabajo, contratos o convenios que regulen las relaciones laborales del personal de base o de confianza, así como los recursos públicos económicos, en especie o donativos, que sean entregados a los sindicatos y ejerzan como recursos públicos;  XVII. La información curricular y perfil de los puestos de las personas servidoras públicas, desde el nivel de jefe de departamento o equivalente, hasta el titular del sujeto obligado, así como, en su caso, las sanciones administrativas de que haya sido objeto;  XVIII. El listado de personas servidoras públicas con sanciones administrativas definitivas, especificando la causa de sanción y la disposición;  XIX. Los servicios que ofrecen señalando los requisitos para acceder a ellos;  XX. Los trámites, requisitos y formatos que ofrecen;  XXI. La información financiera sobre el presupuesto asignado, de los últimos tres ejercicios fiscales, la relativa al presupuesto asignado en lo general y por programas, así como los informes trimestrales sobre su ejecución. Esta información incluirá: a) Los ingresos recibidos por cualquier concepto, incluidos los donativos, señalando el nombre de los responsables de recibirlos, administrarlos y ejercerlos, indicando el destino de cada uno de ellos: b) El presupuesto de egresos y método para su estimación, incluida toda la información relativa a los tratamientos fiscales diferenciados o preferenciales; c) Las bases de cálculo de los ingresos; d) Los informes de cuenta pública; e) Aplicación de fondos auxiliares especiales y el origen de los ingresos;  f) Estados financieros y presupuestales, cuando así proceda, y g) Las cantidades recibidas de manera desglosada por concepto de recursos autogenerados, y en su caso, el uso o aplicación que se les da; h) El presupuesto ejercido en programas de capacitación en materia de transparencia, desglosado por tema de la capacitación, sujeto obligado y beneficiarios.  XXII. Los programas operativos anuales y de trabajo en los que se refleje de forma desglosada la ejecución del presupuesto asignado por rubros y capítulos, para verificar el monto ejercido de forma parcial y total; XXIII. Metas y objetivos de las unidades administrativas de conformidad con sus programas operativos; XXIV. La información relativa a la Cuenta y Deuda públicas, en términos de la normatividad aplicable;  XXV. Los montos destinados a gastos relativos a comunicación social y publicidad oficial desglosada por tipo de medio, proveedores, número de contrato y concepto o campaña;  XXVI. Los informes de resultados de las auditorias al ejercicio presupuestal y revisiones. Cada sujeto obligado deberá presentar un informe que contenga lo siguiente: a) Los resultados de todo tipo de auditorías concluidas, hechas al ejercicio presupuestal de cada uno de los sujetos obligados; b) El número y tipo de auditorías realizadas en el ejercicio presupuestario respectivo, así como el órgano que lo realizó; c) Número total de observaciones determinadas en los resultados de auditoria por cada rubro sujeto a revisión y las sanciones o medidas correctivas impuestas; y d) Respecto del seguimiento de los resultados de auditorías, el total de las aclaraciones efectuadas por el sujeto obligado;  XXVII. Los dictámenes de cuenta pública así como los estados financieros y demás información que los órganos de fiscalización superior utilizan para emitir dichos dictámenes; XXVIII. Los montos, criterios, convocatorias y listado de personas físicas o morales a quienes, por cualquier motivo, se les asigne o permita usar recursos públicos o, en los términos de las disposiciones aplicables, realicen actos de autoridad. Asimismo, los informes que dichas personas les entreguen sobre el uso y destino de dichos recursos;  XXIX. Las concesiones, contratos, convenios, permisos, licencias o autorizaciones otorgados, especificando los titulares de aquéllos, debiendo publicarse su objeto, nombre o razón social del titular, vigencia, tipo, términos, condiciones, monto y modificaciones, así como si el procedimiento involucra el aprovechamiento de bienes, servicios y/o recursos públicos;  XXX. La información de los resultados sobre procedimientos de adjudicación directa, invitación restringida y licitación de cualquier naturaleza, incluyendo la Versión Pública del documento respectivo y de los contratos celebrados, que deberá contener, por lo menos, lo siguiente: </a:t>
            </a:r>
          </a:p>
          <a:p>
            <a:r>
              <a:rPr lang="es-MX" dirty="0" smtClean="0"/>
              <a:t>34 GACETA OFICIAL DE LA CIUDAD DE MÉXICO 6 de Mayo de 2016  </a:t>
            </a:r>
          </a:p>
          <a:p>
            <a:r>
              <a:rPr lang="es-MX" dirty="0" smtClean="0"/>
              <a:t>a) De licitaciones públicas o procedimientos de invitación restringida: 1. La convocatoria o invitación emitida, así como los fundamentos legales aplicados para llevarla a cabo;  2. Los nombres de los participantes o invitados;  3. El nombre del ganador y las razones que lo justifican;  4. El Área solicitante y la responsable de su ejecución;  5. Las convocatorias e invitaciones emitidas;  6. Los dictámenes y fallo de adjudicación;  7. El contrato, la fecha, monto y el plazo de entrega o de ejecución de los servicios u obra licitada y, en su caso, sus anexos;  8. Los mecanismos de vigilancia y supervisión, incluyendo, en su caso, los estudios de impacto urbano y ambiental, según corresponda;  9. La partida presupuestal, de conformidad con el clasificador por objeto del gasto, en el caso de ser aplicable;  10. Origen de los recursos especificando si son federales, o locales, así como el tipo de fondo de participación o aportación respectiva;  11. Los convenios modificatorio 12. s que, en su caso, sean firmados, precisando el objeto y la fecha de celebración;  13. Los informes de avance físico y financiero sobre las obras o servicios contratados;  14. El convenio de terminación, y  15. El finiquito;   </a:t>
            </a:r>
          </a:p>
          <a:p>
            <a:r>
              <a:rPr lang="es-MX" dirty="0" smtClean="0"/>
              <a:t>b) De las Adjudicaciones Directas:  </a:t>
            </a:r>
          </a:p>
          <a:p>
            <a:r>
              <a:rPr lang="es-MX" dirty="0" smtClean="0"/>
              <a:t>1. La propuesta enviada por el participante;  2. Los motivos y fundamentos legales aplicados para llevarla a cabo;  3. La autorización del ejercicio de la opción;  4. En su caso, las cotizaciones consideradas, especificando los nombres de los  proveedores y los montos;  5. El nombre de la persona física o moral adjudicada;  6. La unidad administrativa solicitante y la responsable de su ejecución;  7. El número, fecha, el monto del contrato y el plazo de entrega o de ejecución de los servicios u obra;  8. Los mecanismos de vigilancia y supervisión, incluyendo, en su caso, los estudios de impacto urbano y ambiental, según corresponda;  9. Los informes de avance sobre las obras o servicios contratados;  10. El convenio de terminación, y  11. El finiquito;  XXXI. Los informes que por disposición legal debe rendir el sujeto obligado, la unidad responsable de los mismos, el fundamento legal que obliga a su generación, así como su calendario de publicación; XXXII. Las estadísticas que generen en cumplimiento de sus facultades, competencias o funciones con la mayor desagregación posible;  XXXIII. Informe de avances programáticos o presupuestales, balances generales y su estado financiero;  XXXIV. Padrón de proveedores y contratistas;  XXXV. Los convenios de coordinación de concertación con los sectores social y privado; así como los convenios institucionales celebrados por el sujeto obligado, especificando el tipo de convenio, con quién se celebra, objetivo, fecha de celebración y vigencia; XXXVI. El inventario de bienes muebles e inmuebles en posesión y propiedad; así como el moto a que ascienden los mismos, siempre que su valor sea superior a 350 veces la unidad de medida vigente en la Ciudad de México, así como el catálogo o informe de altas y bajas;  XXXVII. La relación del número de recomendaciones emitidas al sujeto obligado por la Comisión de Derechos Humanos de la Ciudad de México, las acciones que han llevado a cabo para su atención; y el seguimiento a cada una de ellas, así como el avance e implementación de las líneas de acción del Programa de Derechos Humanos que le corresponda; XXXVIII. La relación del número de recomendaciones emitidas por el Instituto al sujeto obligado, y el seguimiento a cada una de ellas; XXXIX. Las resoluciones y laudos que se emitan en procesos o procedimientos seguidos en forma de juicio;  XL. Los mecanismos de participación ciudadana;  XLI. Los programas que ofrecen, incluyendo información sobre la población, objetivo y destino, así como los trámites, tiempos de respuesta, requisitos y formatos para acceder a los mismos;  </a:t>
            </a:r>
          </a:p>
          <a:p>
            <a:r>
              <a:rPr lang="es-MX" dirty="0" smtClean="0"/>
              <a:t>6 de Mayo de 2016 GACETA OFICIAL DE LA CIUDAD DE MÉXICO 35  </a:t>
            </a:r>
          </a:p>
          <a:p>
            <a:r>
              <a:rPr lang="es-MX" dirty="0" smtClean="0"/>
              <a:t>XLII. La relacionada con los programas y centros destinados a la práctica de actividad física, el ejercicio y el deporte, incluyendo sus direcciones, horarios y modalidades; XLIII. Las actas y resoluciones del Comité de Transparencia de los sujetos obligados;  XLIV. Todas las evaluaciones y encuestas que hagan los sujetos obligados a programas financiados con recursos públicos;  XLV. Los estudios financiados con recursos públicos;  XLVI. El listado de jubilados y pensionados y el monto que reciben;  XLVII. Los ingresos recibidos por cualquier concepto señalando el nombre de los responsables de recibirlos, administrarlos y ejercerlos, así como su destino, indicando el destino de cada uno de ellos;  XLVIII. Donaciones hechas a terceros en dinero o en especie;  XLIX. El catálogo de disposición y guía de archivo documental;  L. La calendarización, las minutas y las actas de las reuniones públicas, ordinarias y extraordinarias de los diversos consejos, órganos colegiados, gabinetes, sesiones plenarias, comités, comisiones y sesiones de trabajo que convoquen los sujetos obligados en el ámbito de su competencia, así como las opiniones y recomendaciones que emitan, en su caso los consejos consultivos. Se deberán difundir las minutas o las actas de las reuniones y sesiones, así como la lista de los integrantes de cada uno de los órganos colegiados;  LI. Para efectos estadísticos, el listado de solicitudes a las empresas concesionarias de telecomunicaciones y proveedores de servicios o aplicaciones de Internet para la intervención de comunicaciones privadas, el acceso al registro de comunicaciones y la localización geográfica en tiempo real de equipos de comunicación, que contenga exclusivamente el objeto, el alcance temporal y los fundamentos legales del requerimiento, así como, en su caso, la mención de que cuenta con la autorización judicial correspondiente;  LII. Cualquier otra información que sea de utilidad o se considere relevante, para el conocimiento y evaluación de las funciones y políticas públicas responsabilidad del sujeto obligado además de la que, con base en la información estadística, responda a las preguntas hechas con más frecuencia por el público.; LIII. La ubicación de todas las obras públicas, señalando: sector al que pertenece, ubicación, monto asignado y ejercicio; y LIV. Los sujetos obligados que otorguen incentivos, condonaciones o reducciones fiscales; concesiones, permisos o licencias por virtud de las cuales se usen, gocen, disfruten o exploten bienes públicos, se ejerzan actos o se desarrolle cualquier actividad de interés público o se opere en auxilio y colaboración de la autoridad, se perciban ingresos de ellas, se reciban o permitan el ejercicio de gasto público, deberán señalar las personas beneficiadas, la temporalidad, los montos y todo aquello relacionado con el acto administrativo, así como lo que para tal efecto le determine el Instituto.  </a:t>
            </a:r>
          </a:p>
          <a:p>
            <a:r>
              <a:rPr lang="es-MX" dirty="0" smtClean="0"/>
              <a:t>Los sujetos obligados deberán informar al Instituto, cuáles son los rubros del presente artículo que son aplicables a sus páginas de Internet, con el objeto de que el Instituto verifique y apruebe de forma fundada y motivada la relación de fracciones aplicables a cada sujeto obligado.  </a:t>
            </a:r>
          </a:p>
          <a:p>
            <a:r>
              <a:rPr lang="es-MX" dirty="0" smtClean="0"/>
              <a:t>Sección Primera De las Obligaciones de Transparencia en materia de Programas Sociales, de Ayudas, Subsidios, Estímulos y Apoyos.  </a:t>
            </a:r>
          </a:p>
          <a:p>
            <a:r>
              <a:rPr lang="es-MX" dirty="0" smtClean="0"/>
              <a:t>Artículo 122. Los sujetos obligados deberán mantener impresa para consulta directa de los particulares, difundir y mantener actualizada a través de los respectivos medios electrónicos, procurando que sea en formatos y bases abiertas en sus sitios de internet y de la Plataforma Nacional de Transparencia, la información, por lo menos, de los temas, documentos y políticas siguientes según les corresponda: I. Los criterios de planeación y ejecución de sus programas, especificando las metas y objetivos anualmente y el presupuesto público destinado para ello; II. La información actualizada mensualmente de los programas de subsidios, estímulos, apoyos y ayudas en el que se deberá informar respecto de los programas de transferencia, de servicios, de infraestructura social y de subsidio, en los que se deberá contener lo siguiente:  a) Área;  b) Denominación del programa;  c) Periodo de vigencia;  d) Diseño, objetivos y alcances;  e) Metas físicas;  f) Población beneficiada estimada;  g) Monto aprobado, modificado y ejercido, así como los calendarios de su programación presupuestal;  </a:t>
            </a:r>
          </a:p>
          <a:p>
            <a:r>
              <a:rPr lang="es-MX" dirty="0" smtClean="0"/>
              <a:t>36 GACETA OFICIAL DE LA CIUDAD DE MÉXICO 6 de Mayo de 2016  </a:t>
            </a:r>
          </a:p>
          <a:p>
            <a:r>
              <a:rPr lang="es-MX" dirty="0" smtClean="0"/>
              <a:t>h) Requisitos y procedimientos de acceso;  i) Procedimiento de queja o inconformidad ciudadana;  j) Mecanismos de exigibilidad;  k) Mecanismos de evaluación, informes de evaluación y seguimiento de recomendaciones;  l) Indicadores con nombre, definición, método de cálculo, unidad de medida, dimensión, frecuencia de medición, nombre de las bases de datos utilizadas para su cálculo;  m) Formas de participación social;  n) Articulación con otros programas sociales;  o) Vínculo a las reglas de operación o Documento equivalente;  p) Vínculo a la convocatoria respectiva; q) Informes periódicos sobre la ejecución y los resultados de las evaluaciones realizadas; r) Padrón de beneficiarios mismo que deberá contener los siguientes datos: nombre de la persona física o denominación social de las personas morales beneficiarias, el monto, recurso, beneficio o apoyo otorgado para cada una de ellas, su distribución por unidad territorial, en su caso, edad y sexo; y III. El resultado de la evaluación del ejercicio y operación de los programas. </a:t>
            </a:r>
          </a:p>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32</a:t>
            </a:fld>
            <a:endParaRPr lang="es-MX" dirty="0"/>
          </a:p>
        </p:txBody>
      </p:sp>
    </p:spTree>
    <p:extLst>
      <p:ext uri="{BB962C8B-B14F-4D97-AF65-F5344CB8AC3E}">
        <p14:creationId xmlns:p14="http://schemas.microsoft.com/office/powerpoint/2010/main" val="222042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33</a:t>
            </a:fld>
            <a:endParaRPr lang="es-MX" dirty="0"/>
          </a:p>
        </p:txBody>
      </p:sp>
    </p:spTree>
    <p:extLst>
      <p:ext uri="{BB962C8B-B14F-4D97-AF65-F5344CB8AC3E}">
        <p14:creationId xmlns:p14="http://schemas.microsoft.com/office/powerpoint/2010/main" val="33624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37</a:t>
            </a:fld>
            <a:endParaRPr lang="es-MX" dirty="0"/>
          </a:p>
        </p:txBody>
      </p:sp>
    </p:spTree>
    <p:extLst>
      <p:ext uri="{BB962C8B-B14F-4D97-AF65-F5344CB8AC3E}">
        <p14:creationId xmlns:p14="http://schemas.microsoft.com/office/powerpoint/2010/main" val="77305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smtClean="0"/>
              <a:t>un </a:t>
            </a:r>
            <a:r>
              <a:rPr lang="es-MX" sz="1200" i="1" dirty="0" smtClean="0"/>
              <a:t>riesgo real, demostrable e identificable de perjuicio significativo al interés público</a:t>
            </a: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39</a:t>
            </a:fld>
            <a:endParaRPr lang="es-MX" dirty="0"/>
          </a:p>
        </p:txBody>
      </p:sp>
    </p:spTree>
    <p:extLst>
      <p:ext uri="{BB962C8B-B14F-4D97-AF65-F5344CB8AC3E}">
        <p14:creationId xmlns:p14="http://schemas.microsoft.com/office/powerpoint/2010/main" val="168137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1940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08185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7316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2474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5265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4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189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9814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09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2/20/2017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1327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2/20/2017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3730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2/20/2017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n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6770" y="294066"/>
            <a:ext cx="2379903" cy="94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555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4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recursoderevision@infodf.org.m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alejandra.pacheco@infodf.org.mx"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teresa.jimenez@infodf.org.mx"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mailto:alejandra.pacheco@infodf.org.m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alejandra.pacheco@infodf.org.mx" TargetMode="External"/><Relationship Id="rId2" Type="http://schemas.openxmlformats.org/officeDocument/2006/relationships/hyperlink" Target="mailto:francisco.mejia@infodf.org.mx"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78265"/>
          <a:stretch/>
        </p:blipFill>
        <p:spPr>
          <a:xfrm>
            <a:off x="581421" y="1985911"/>
            <a:ext cx="10876481" cy="2364020"/>
          </a:xfrm>
          <a:prstGeom prst="rect">
            <a:avLst/>
          </a:prstGeom>
        </p:spPr>
      </p:pic>
    </p:spTree>
    <p:extLst>
      <p:ext uri="{BB962C8B-B14F-4D97-AF65-F5344CB8AC3E}">
        <p14:creationId xmlns:p14="http://schemas.microsoft.com/office/powerpoint/2010/main" val="289572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70771" y="688510"/>
            <a:ext cx="7543800" cy="999559"/>
          </a:xfrm>
        </p:spPr>
        <p:txBody>
          <a:bodyPr>
            <a:normAutofit/>
          </a:bodyPr>
          <a:lstStyle/>
          <a:p>
            <a:pPr algn="r"/>
            <a:r>
              <a:rPr lang="es-MX" sz="3600" b="1" dirty="0">
                <a:solidFill>
                  <a:srgbClr val="00B0F0"/>
                </a:solidFill>
                <a:latin typeface="+mn-lt"/>
              </a:rPr>
              <a:t>Fundamento </a:t>
            </a:r>
            <a:r>
              <a:rPr lang="es-MX" sz="3600" b="1" dirty="0" smtClean="0">
                <a:solidFill>
                  <a:srgbClr val="00B0F0"/>
                </a:solidFill>
                <a:latin typeface="+mn-lt"/>
              </a:rPr>
              <a:t>Constitucional</a:t>
            </a:r>
            <a:endParaRPr lang="es-MX" sz="3600" b="1" dirty="0">
              <a:solidFill>
                <a:srgbClr val="00B0F0"/>
              </a:solidFill>
              <a:latin typeface="+mn-lt"/>
            </a:endParaRPr>
          </a:p>
        </p:txBody>
      </p:sp>
      <p:sp>
        <p:nvSpPr>
          <p:cNvPr id="4" name="Rectángulo redondeado 3"/>
          <p:cNvSpPr/>
          <p:nvPr/>
        </p:nvSpPr>
        <p:spPr>
          <a:xfrm>
            <a:off x="531563" y="2796408"/>
            <a:ext cx="4804712" cy="2099609"/>
          </a:xfrm>
          <a:prstGeom prst="roundRect">
            <a:avLst/>
          </a:prstGeom>
          <a:solidFill>
            <a:srgbClr val="92D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200" b="1" dirty="0" smtClean="0"/>
              <a:t>TODA PERSONA tiene </a:t>
            </a:r>
            <a:r>
              <a:rPr lang="es-MX" sz="2200" b="1" dirty="0"/>
              <a:t>derecho al libre acceso a información plural y oportuna, así como a buscar, recibir y difundir información  e ideas de toda índole por cualquier medio de </a:t>
            </a:r>
            <a:r>
              <a:rPr lang="es-MX" sz="2200" b="1" dirty="0" smtClean="0"/>
              <a:t>expresión…</a:t>
            </a:r>
            <a:endParaRPr lang="es-MX" sz="2200" b="1" dirty="0"/>
          </a:p>
        </p:txBody>
      </p:sp>
      <p:sp>
        <p:nvSpPr>
          <p:cNvPr id="5" name="Rectángulo redondeado 4"/>
          <p:cNvSpPr/>
          <p:nvPr/>
        </p:nvSpPr>
        <p:spPr>
          <a:xfrm>
            <a:off x="5589811" y="2784723"/>
            <a:ext cx="5693020" cy="135291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b="1" dirty="0"/>
              <a:t>TODA PERSONA, </a:t>
            </a:r>
            <a:r>
              <a:rPr lang="es-MX" sz="2300" dirty="0"/>
              <a:t>sin necesidad de acreditar interés alguno o justificar su utilización, tendrá acceso a la </a:t>
            </a:r>
            <a:r>
              <a:rPr lang="es-MX" sz="2300" dirty="0" smtClean="0"/>
              <a:t>información pública…</a:t>
            </a:r>
            <a:endParaRPr lang="es-MX" sz="2300" dirty="0"/>
          </a:p>
        </p:txBody>
      </p:sp>
      <p:sp>
        <p:nvSpPr>
          <p:cNvPr id="6" name="Rectángulo 5"/>
          <p:cNvSpPr/>
          <p:nvPr/>
        </p:nvSpPr>
        <p:spPr>
          <a:xfrm>
            <a:off x="1279901" y="1877985"/>
            <a:ext cx="9378999" cy="830997"/>
          </a:xfrm>
          <a:prstGeom prst="rect">
            <a:avLst/>
          </a:prstGeom>
        </p:spPr>
        <p:txBody>
          <a:bodyPr wrap="square">
            <a:spAutoFit/>
          </a:bodyPr>
          <a:lstStyle/>
          <a:p>
            <a:pPr algn="ctr"/>
            <a:r>
              <a:rPr lang="es-MX" sz="2400" dirty="0"/>
              <a:t>El Acceso a la Información Pública es un Derecho Humano consagrado en el artículo 6° Constitucional, el cual señala:</a:t>
            </a:r>
          </a:p>
        </p:txBody>
      </p:sp>
      <p:sp>
        <p:nvSpPr>
          <p:cNvPr id="7" name="Rectángulo redondeado 6"/>
          <p:cNvSpPr/>
          <p:nvPr/>
        </p:nvSpPr>
        <p:spPr>
          <a:xfrm>
            <a:off x="1110884" y="5051095"/>
            <a:ext cx="6098807" cy="107549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b="1" dirty="0" smtClean="0"/>
              <a:t>TODA LA INFORMACIÓN en posesión de los sujetos obligados es pública, EXCEPTO Información RESERVADA Y LA CONFIDENCIAL</a:t>
            </a:r>
            <a:endParaRPr lang="es-MX" sz="2300" b="1" dirty="0"/>
          </a:p>
        </p:txBody>
      </p:sp>
      <p:sp>
        <p:nvSpPr>
          <p:cNvPr id="8" name="Rectángulo redondeado 7"/>
          <p:cNvSpPr/>
          <p:nvPr/>
        </p:nvSpPr>
        <p:spPr>
          <a:xfrm>
            <a:off x="8516923" y="5234294"/>
            <a:ext cx="2889632" cy="472058"/>
          </a:xfrm>
          <a:prstGeom prst="roundRect">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b="1" dirty="0" smtClean="0"/>
              <a:t>MÁXIMA PUBLICIDAD</a:t>
            </a:r>
            <a:endParaRPr lang="es-MX" sz="2300" dirty="0"/>
          </a:p>
        </p:txBody>
      </p:sp>
      <p:sp>
        <p:nvSpPr>
          <p:cNvPr id="9" name="Rectángulo redondeado 8"/>
          <p:cNvSpPr/>
          <p:nvPr/>
        </p:nvSpPr>
        <p:spPr>
          <a:xfrm>
            <a:off x="6368684" y="4383590"/>
            <a:ext cx="4123470" cy="51242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b="1" dirty="0" smtClean="0"/>
              <a:t>DECLARACIÓN DE INEXISTENCIA</a:t>
            </a:r>
            <a:endParaRPr lang="es-MX" sz="2300" dirty="0"/>
          </a:p>
        </p:txBody>
      </p:sp>
    </p:spTree>
    <p:extLst>
      <p:ext uri="{BB962C8B-B14F-4D97-AF65-F5344CB8AC3E}">
        <p14:creationId xmlns:p14="http://schemas.microsoft.com/office/powerpoint/2010/main" val="419306552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ctr"/>
            <a:endParaRPr lang="es-MX" sz="1000" b="1" dirty="0" smtClean="0">
              <a:solidFill>
                <a:srgbClr val="00B0F0"/>
              </a:solidFill>
            </a:endParaRPr>
          </a:p>
          <a:p>
            <a:pPr algn="ctr"/>
            <a:endParaRPr lang="es-MX" sz="4000" b="1" dirty="0" smtClean="0">
              <a:solidFill>
                <a:srgbClr val="00B0F0"/>
              </a:solidFill>
            </a:endParaRPr>
          </a:p>
          <a:p>
            <a:pPr algn="ctr"/>
            <a:r>
              <a:rPr lang="es-MX" sz="4000" b="1" dirty="0" smtClean="0">
                <a:solidFill>
                  <a:srgbClr val="00B0F0"/>
                </a:solidFill>
              </a:rPr>
              <a:t>Tema </a:t>
            </a:r>
            <a:r>
              <a:rPr lang="es-MX" sz="4000" b="1" dirty="0">
                <a:solidFill>
                  <a:srgbClr val="00B0F0"/>
                </a:solidFill>
              </a:rPr>
              <a:t>1 </a:t>
            </a:r>
            <a:br>
              <a:rPr lang="es-MX" sz="4000" b="1" dirty="0">
                <a:solidFill>
                  <a:srgbClr val="00B0F0"/>
                </a:solidFill>
              </a:rPr>
            </a:br>
            <a:r>
              <a:rPr lang="es-MX" sz="4000" b="1" dirty="0">
                <a:solidFill>
                  <a:srgbClr val="00B0F0"/>
                </a:solidFill>
              </a:rPr>
              <a:t>Disposiciones </a:t>
            </a:r>
            <a:r>
              <a:rPr lang="es-MX" sz="4000" b="1" dirty="0" smtClean="0">
                <a:solidFill>
                  <a:srgbClr val="00B0F0"/>
                </a:solidFill>
              </a:rPr>
              <a:t>Generales</a:t>
            </a:r>
            <a:endParaRPr lang="es-MX" sz="4000" dirty="0"/>
          </a:p>
        </p:txBody>
      </p:sp>
    </p:spTree>
    <p:extLst>
      <p:ext uri="{BB962C8B-B14F-4D97-AF65-F5344CB8AC3E}">
        <p14:creationId xmlns:p14="http://schemas.microsoft.com/office/powerpoint/2010/main" val="276348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04425" y="648361"/>
            <a:ext cx="7543800" cy="1019849"/>
          </a:xfrm>
        </p:spPr>
        <p:txBody>
          <a:bodyPr>
            <a:noAutofit/>
          </a:bodyPr>
          <a:lstStyle/>
          <a:p>
            <a:pPr algn="r"/>
            <a:r>
              <a:rPr lang="es-MX" sz="3600" b="1" dirty="0" smtClean="0">
                <a:solidFill>
                  <a:srgbClr val="00B0F0"/>
                </a:solidFill>
                <a:latin typeface="+mn-lt"/>
              </a:rPr>
              <a:t>Disposiciones </a:t>
            </a:r>
            <a:r>
              <a:rPr lang="es-MX" sz="3600" b="1" dirty="0">
                <a:solidFill>
                  <a:srgbClr val="00B0F0"/>
                </a:solidFill>
                <a:latin typeface="+mn-lt"/>
              </a:rPr>
              <a:t>Generales</a:t>
            </a:r>
          </a:p>
        </p:txBody>
      </p:sp>
      <p:sp>
        <p:nvSpPr>
          <p:cNvPr id="3" name="Marcador de contenido 2"/>
          <p:cNvSpPr>
            <a:spLocks noGrp="1"/>
          </p:cNvSpPr>
          <p:nvPr>
            <p:ph idx="1"/>
          </p:nvPr>
        </p:nvSpPr>
        <p:spPr>
          <a:xfrm>
            <a:off x="1172308" y="1939616"/>
            <a:ext cx="9870830" cy="4009292"/>
          </a:xfrm>
          <a:ln w="3175">
            <a:solidFill>
              <a:schemeClr val="bg1"/>
            </a:solidFill>
          </a:ln>
        </p:spPr>
        <p:txBody>
          <a:bodyPr>
            <a:noAutofit/>
          </a:bodyPr>
          <a:lstStyle/>
          <a:p>
            <a:pPr algn="just"/>
            <a:r>
              <a:rPr lang="es-ES_tradnl" sz="2800" b="1" dirty="0">
                <a:solidFill>
                  <a:srgbClr val="00B0F0"/>
                </a:solidFill>
              </a:rPr>
              <a:t>Naturaleza de la Ley:</a:t>
            </a:r>
          </a:p>
          <a:p>
            <a:pPr algn="just"/>
            <a:r>
              <a:rPr lang="es-MX" sz="2400" dirty="0">
                <a:solidFill>
                  <a:schemeClr val="tx1"/>
                </a:solidFill>
              </a:rPr>
              <a:t>Artículo 1°.- </a:t>
            </a:r>
            <a:r>
              <a:rPr lang="es-ES_tradnl" sz="2400" dirty="0">
                <a:solidFill>
                  <a:schemeClr val="tx1"/>
                </a:solidFill>
              </a:rPr>
              <a:t>Es de </a:t>
            </a:r>
            <a:r>
              <a:rPr lang="es-ES_tradnl" sz="2400" dirty="0" smtClean="0">
                <a:solidFill>
                  <a:schemeClr val="tx1"/>
                </a:solidFill>
              </a:rPr>
              <a:t>orden público </a:t>
            </a:r>
            <a:r>
              <a:rPr lang="es-ES_tradnl" sz="2400" dirty="0">
                <a:solidFill>
                  <a:schemeClr val="tx1"/>
                </a:solidFill>
              </a:rPr>
              <a:t>y de observancia general en el territorio de la Ciudad de México en materia de Transparencia, Acceso a la Información, </a:t>
            </a:r>
            <a:r>
              <a:rPr lang="es-ES_tradnl" sz="2400" b="1" dirty="0">
                <a:solidFill>
                  <a:schemeClr val="accent5">
                    <a:lumMod val="50000"/>
                  </a:schemeClr>
                </a:solidFill>
              </a:rPr>
              <a:t>Gobierno Abierto y Rendición de Cuentas</a:t>
            </a:r>
            <a:r>
              <a:rPr lang="es-ES_tradnl" sz="2400" b="1" dirty="0" smtClean="0">
                <a:solidFill>
                  <a:schemeClr val="accent5">
                    <a:lumMod val="50000"/>
                  </a:schemeClr>
                </a:solidFill>
              </a:rPr>
              <a:t>.</a:t>
            </a:r>
          </a:p>
          <a:p>
            <a:pPr algn="just"/>
            <a:endParaRPr lang="es-MX" sz="1100" b="1" dirty="0">
              <a:solidFill>
                <a:schemeClr val="tx1"/>
              </a:solidFill>
            </a:endParaRPr>
          </a:p>
          <a:p>
            <a:pPr algn="just"/>
            <a:r>
              <a:rPr lang="es-MX" sz="2800" b="1" dirty="0">
                <a:solidFill>
                  <a:srgbClr val="00B0F0"/>
                </a:solidFill>
              </a:rPr>
              <a:t>Objeto general de la Ley:</a:t>
            </a:r>
          </a:p>
          <a:p>
            <a:pPr algn="just"/>
            <a:r>
              <a:rPr lang="es-ES_tradnl" sz="2400" dirty="0">
                <a:solidFill>
                  <a:schemeClr val="tx1"/>
                </a:solidFill>
              </a:rPr>
              <a:t>Establecer los </a:t>
            </a:r>
            <a:r>
              <a:rPr lang="es-ES_tradnl" sz="2400" b="1" dirty="0">
                <a:solidFill>
                  <a:schemeClr val="tx1"/>
                </a:solidFill>
              </a:rPr>
              <a:t>principios, bases generales y procedimientos para garantizar a toda persona</a:t>
            </a:r>
            <a:r>
              <a:rPr lang="es-ES_tradnl" sz="2400" dirty="0">
                <a:solidFill>
                  <a:schemeClr val="tx1"/>
                </a:solidFill>
              </a:rPr>
              <a:t> el Derecho de Acceso a la Información en posesión de los sujetos obligados. </a:t>
            </a:r>
          </a:p>
        </p:txBody>
      </p:sp>
      <p:sp>
        <p:nvSpPr>
          <p:cNvPr id="5" name="CuadroTexto 4"/>
          <p:cNvSpPr txBox="1"/>
          <p:nvPr/>
        </p:nvSpPr>
        <p:spPr>
          <a:xfrm>
            <a:off x="8481260" y="5648826"/>
            <a:ext cx="1037724" cy="300082"/>
          </a:xfrm>
          <a:prstGeom prst="rect">
            <a:avLst/>
          </a:prstGeom>
          <a:noFill/>
        </p:spPr>
        <p:txBody>
          <a:bodyPr wrap="square" rtlCol="0">
            <a:spAutoFit/>
          </a:bodyPr>
          <a:lstStyle/>
          <a:p>
            <a:r>
              <a:rPr lang="es-MX" sz="1350" dirty="0">
                <a:solidFill>
                  <a:schemeClr val="bg1"/>
                </a:solidFill>
              </a:rPr>
              <a:t>Art. 1</a:t>
            </a:r>
          </a:p>
        </p:txBody>
      </p:sp>
    </p:spTree>
    <p:extLst>
      <p:ext uri="{BB962C8B-B14F-4D97-AF65-F5344CB8AC3E}">
        <p14:creationId xmlns:p14="http://schemas.microsoft.com/office/powerpoint/2010/main" val="3028628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16" y="1767726"/>
            <a:ext cx="10111592" cy="4460893"/>
          </a:xfrm>
          <a:prstGeom prst="rect">
            <a:avLst/>
          </a:prstGeom>
          <a:solidFill>
            <a:srgbClr val="FFFFFF">
              <a:shade val="85000"/>
            </a:srgbClr>
          </a:solidFill>
          <a:ln w="34925" cap="sq">
            <a:solidFill>
              <a:srgbClr val="FFFFFF"/>
            </a:solidFill>
            <a:miter lim="800000"/>
          </a:ln>
          <a:effectLst>
            <a:innerShdw blurRad="63500" dist="50800" dir="2700000">
              <a:prstClr val="black">
                <a:alpha val="50000"/>
              </a:prstClr>
            </a:innerShdw>
            <a:softEdge rad="635000"/>
          </a:effectLst>
          <a:scene3d>
            <a:camera prst="perspectiveFront"/>
            <a:lightRig rig="threePt" dir="t">
              <a:rot lat="0" lon="0" rev="0"/>
            </a:lightRig>
          </a:scene3d>
          <a:sp3d extrusionH="38100" prstMaterial="clear">
            <a:bevelT w="260350" h="50800" prst="softRound"/>
            <a:bevelB prst="softRound"/>
          </a:sp3d>
        </p:spPr>
      </p:pic>
      <p:sp>
        <p:nvSpPr>
          <p:cNvPr id="2" name="Título 1"/>
          <p:cNvSpPr>
            <a:spLocks noGrp="1"/>
          </p:cNvSpPr>
          <p:nvPr>
            <p:ph type="title" idx="4294967295"/>
          </p:nvPr>
        </p:nvSpPr>
        <p:spPr>
          <a:xfrm>
            <a:off x="6459415" y="1220592"/>
            <a:ext cx="4595446" cy="468313"/>
          </a:xfrm>
        </p:spPr>
        <p:txBody>
          <a:bodyPr>
            <a:noAutofit/>
          </a:bodyPr>
          <a:lstStyle/>
          <a:p>
            <a:pPr algn="r"/>
            <a:r>
              <a:rPr lang="es-MX" sz="3600" b="1" dirty="0">
                <a:solidFill>
                  <a:srgbClr val="00B0F0"/>
                </a:solidFill>
                <a:latin typeface="+mn-lt"/>
              </a:rPr>
              <a:t>Conceptos Básicos</a:t>
            </a:r>
          </a:p>
        </p:txBody>
      </p:sp>
      <p:sp>
        <p:nvSpPr>
          <p:cNvPr id="3" name="Marcador de contenido 2"/>
          <p:cNvSpPr>
            <a:spLocks noGrp="1"/>
          </p:cNvSpPr>
          <p:nvPr>
            <p:ph idx="1"/>
          </p:nvPr>
        </p:nvSpPr>
        <p:spPr>
          <a:xfrm>
            <a:off x="686288" y="2148726"/>
            <a:ext cx="10544420" cy="3718674"/>
          </a:xfrm>
        </p:spPr>
        <p:txBody>
          <a:bodyPr>
            <a:noAutofit/>
          </a:bodyPr>
          <a:lstStyle/>
          <a:p>
            <a:pPr marL="748904" lvl="2" indent="-342900">
              <a:spcBef>
                <a:spcPts val="1200"/>
              </a:spcBef>
              <a:spcAft>
                <a:spcPts val="200"/>
              </a:spcAft>
              <a:buSzPct val="100000"/>
              <a:buFont typeface="Wingdings" panose="05000000000000000000" pitchFamily="2" charset="2"/>
              <a:buChar char="v"/>
            </a:pPr>
            <a:r>
              <a:rPr lang="es-MX" sz="2800" b="1" dirty="0" smtClean="0">
                <a:solidFill>
                  <a:schemeClr val="tx1"/>
                </a:solidFill>
                <a:latin typeface="Calibri" panose="020F0502020204030204" pitchFamily="34" charset="0"/>
              </a:rPr>
              <a:t>   </a:t>
            </a:r>
            <a:r>
              <a:rPr lang="es-MX" sz="2800" b="1" dirty="0" smtClean="0">
                <a:solidFill>
                  <a:srgbClr val="00B0F0"/>
                </a:solidFill>
                <a:latin typeface="Calibri" panose="020F0502020204030204" pitchFamily="34" charset="0"/>
              </a:rPr>
              <a:t>Ajustes </a:t>
            </a:r>
            <a:r>
              <a:rPr lang="es-MX" sz="2800" b="1" dirty="0">
                <a:solidFill>
                  <a:srgbClr val="00B0F0"/>
                </a:solidFill>
                <a:latin typeface="Calibri" panose="020F0502020204030204" pitchFamily="34" charset="0"/>
              </a:rPr>
              <a:t>Razonables</a:t>
            </a:r>
          </a:p>
          <a:p>
            <a:pPr marL="698612" lvl="1" indent="0" algn="just">
              <a:buNone/>
            </a:pPr>
            <a:r>
              <a:rPr lang="es-MX" sz="2400" dirty="0">
                <a:solidFill>
                  <a:schemeClr val="tx1"/>
                </a:solidFill>
                <a:latin typeface="Calibri" panose="020F0502020204030204" pitchFamily="34" charset="0"/>
              </a:rPr>
              <a:t>Se refiere a las modificaciones y adaptaciones necesarias, que no impongan una carga desproporcionada, para garantizar a las personas con discapacidad el ejercicio de sus derechos humanos</a:t>
            </a:r>
            <a:r>
              <a:rPr lang="es-MX" sz="2400" dirty="0" smtClean="0">
                <a:solidFill>
                  <a:schemeClr val="tx1"/>
                </a:solidFill>
                <a:latin typeface="Calibri" panose="020F0502020204030204" pitchFamily="34" charset="0"/>
              </a:rPr>
              <a:t>.</a:t>
            </a:r>
          </a:p>
          <a:p>
            <a:pPr marL="698612" lvl="1" indent="0" algn="just">
              <a:buNone/>
            </a:pPr>
            <a:endParaRPr lang="es-MX" sz="2400" dirty="0">
              <a:solidFill>
                <a:schemeClr val="tx1"/>
              </a:solidFill>
              <a:latin typeface="Calibri" panose="020F0502020204030204" pitchFamily="34" charset="0"/>
            </a:endParaRPr>
          </a:p>
          <a:p>
            <a:pPr marL="748904" indent="-342900">
              <a:buFont typeface="Wingdings" panose="05000000000000000000" pitchFamily="2" charset="2"/>
              <a:buChar char="v"/>
            </a:pPr>
            <a:r>
              <a:rPr lang="es-MX" sz="2800" b="1" dirty="0" smtClean="0">
                <a:solidFill>
                  <a:schemeClr val="tx1"/>
                </a:solidFill>
                <a:latin typeface="Calibri" panose="020F0502020204030204" pitchFamily="34" charset="0"/>
              </a:rPr>
              <a:t>   </a:t>
            </a:r>
            <a:r>
              <a:rPr lang="es-MX" sz="2800" b="1" dirty="0" smtClean="0">
                <a:solidFill>
                  <a:srgbClr val="00B0F0"/>
                </a:solidFill>
                <a:latin typeface="Calibri" panose="020F0502020204030204" pitchFamily="34" charset="0"/>
              </a:rPr>
              <a:t>Igualdad </a:t>
            </a:r>
            <a:r>
              <a:rPr lang="es-MX" sz="2800" b="1" dirty="0">
                <a:solidFill>
                  <a:srgbClr val="00B0F0"/>
                </a:solidFill>
                <a:latin typeface="Calibri" panose="020F0502020204030204" pitchFamily="34" charset="0"/>
              </a:rPr>
              <a:t>Sustantiva</a:t>
            </a:r>
          </a:p>
          <a:p>
            <a:pPr marL="406004" indent="0">
              <a:buNone/>
            </a:pPr>
            <a:r>
              <a:rPr lang="es-MX" sz="2400" dirty="0">
                <a:solidFill>
                  <a:schemeClr val="tx1"/>
                </a:solidFill>
                <a:latin typeface="Calibri" panose="020F0502020204030204" pitchFamily="34" charset="0"/>
              </a:rPr>
              <a:t>El mismo trato y oportunidades a todas las personas para garantizarles el ejercicio del DAI</a:t>
            </a:r>
            <a:r>
              <a:rPr lang="es-MX" sz="2400" dirty="0" smtClean="0">
                <a:solidFill>
                  <a:schemeClr val="tx1"/>
                </a:solidFill>
                <a:latin typeface="Calibri" panose="020F0502020204030204" pitchFamily="34" charset="0"/>
              </a:rPr>
              <a:t>.</a:t>
            </a:r>
            <a:endParaRPr lang="es-MX" sz="2400" dirty="0">
              <a:solidFill>
                <a:schemeClr val="tx1"/>
              </a:solidFill>
              <a:latin typeface="Calibri" panose="020F0502020204030204" pitchFamily="34" charset="0"/>
            </a:endParaRPr>
          </a:p>
          <a:p>
            <a:endParaRPr lang="es-MX" sz="2400" dirty="0"/>
          </a:p>
        </p:txBody>
      </p:sp>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5" name="AutoShape 4" descr="Resultado de imagen para imagenes para presentación power point"/>
          <p:cNvSpPr>
            <a:spLocks noChangeAspect="1" noChangeArrowheads="1"/>
          </p:cNvSpPr>
          <p:nvPr/>
        </p:nvSpPr>
        <p:spPr bwMode="auto">
          <a:xfrm>
            <a:off x="7358063" y="2727614"/>
            <a:ext cx="228600" cy="66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6" name="AutoShape 6" descr="Resultado de imagen para imagenes para presentación power point"/>
          <p:cNvSpPr>
            <a:spLocks noChangeAspect="1" noChangeArrowheads="1"/>
          </p:cNvSpPr>
          <p:nvPr/>
        </p:nvSpPr>
        <p:spPr bwMode="auto">
          <a:xfrm>
            <a:off x="1728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7" name="Rectángulo redondeado 6"/>
          <p:cNvSpPr/>
          <p:nvPr/>
        </p:nvSpPr>
        <p:spPr>
          <a:xfrm>
            <a:off x="10106221" y="6490192"/>
            <a:ext cx="1561097" cy="25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6</a:t>
            </a:r>
          </a:p>
        </p:txBody>
      </p:sp>
      <p:sp>
        <p:nvSpPr>
          <p:cNvPr id="8" name="Flecha derecha 7"/>
          <p:cNvSpPr/>
          <p:nvPr/>
        </p:nvSpPr>
        <p:spPr>
          <a:xfrm>
            <a:off x="11475720" y="5867400"/>
            <a:ext cx="465039" cy="361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40182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3466880"/>
            <a:ext cx="11521440" cy="2735800"/>
          </a:xfrm>
        </p:spPr>
        <p:txBody>
          <a:bodyPr numCol="2">
            <a:noAutofit/>
          </a:bodyPr>
          <a:lstStyle/>
          <a:p>
            <a:pPr marL="1218010" indent="-342900">
              <a:buFont typeface="Arial" panose="020B0604020202020204" pitchFamily="34" charset="0"/>
              <a:buChar char="•"/>
            </a:pPr>
            <a:endParaRPr lang="es-MX" sz="700" b="1" dirty="0" smtClean="0">
              <a:solidFill>
                <a:schemeClr val="tx1"/>
              </a:solidFill>
              <a:latin typeface="Calibri" panose="020F0502020204030204" pitchFamily="34" charset="0"/>
            </a:endParaRPr>
          </a:p>
          <a:p>
            <a:pPr marL="1218010" indent="-342900">
              <a:buFont typeface="Arial" panose="020B0604020202020204" pitchFamily="34" charset="0"/>
              <a:buChar char="•"/>
            </a:pPr>
            <a:r>
              <a:rPr lang="es-MX" sz="2200" b="1" dirty="0" smtClean="0">
                <a:solidFill>
                  <a:schemeClr val="tx1"/>
                </a:solidFill>
                <a:latin typeface="Calibri" panose="020F0502020204030204" pitchFamily="34" charset="0"/>
              </a:rPr>
              <a:t>Accesibles</a:t>
            </a:r>
            <a:r>
              <a:rPr lang="es-MX" sz="2200" b="1" dirty="0">
                <a:solidFill>
                  <a:schemeClr val="tx1"/>
                </a:solidFill>
                <a:latin typeface="Calibri" panose="020F0502020204030204" pitchFamily="34" charset="0"/>
              </a:rPr>
              <a:t>: </a:t>
            </a:r>
            <a:r>
              <a:rPr lang="es-MX" sz="2200" dirty="0">
                <a:solidFill>
                  <a:schemeClr val="tx1"/>
                </a:solidFill>
                <a:latin typeface="Calibri" panose="020F0502020204030204" pitchFamily="34" charset="0"/>
              </a:rPr>
              <a:t>disponible para todos los usuarios.</a:t>
            </a:r>
          </a:p>
          <a:p>
            <a:pPr marL="1218010" indent="-342900">
              <a:buFont typeface="Arial" panose="020B0604020202020204" pitchFamily="34" charset="0"/>
              <a:buChar char="•"/>
            </a:pPr>
            <a:r>
              <a:rPr lang="es-MX" sz="2200" b="1" dirty="0">
                <a:solidFill>
                  <a:schemeClr val="tx1"/>
                </a:solidFill>
                <a:latin typeface="Calibri" panose="020F0502020204030204" pitchFamily="34" charset="0"/>
              </a:rPr>
              <a:t>De libre uso: </a:t>
            </a:r>
            <a:r>
              <a:rPr lang="es-MX" sz="2200" dirty="0" smtClean="0">
                <a:solidFill>
                  <a:schemeClr val="tx1"/>
                </a:solidFill>
                <a:latin typeface="Calibri" panose="020F0502020204030204" pitchFamily="34" charset="0"/>
              </a:rPr>
              <a:t>citar </a:t>
            </a:r>
            <a:r>
              <a:rPr lang="es-MX" sz="2200" dirty="0">
                <a:solidFill>
                  <a:schemeClr val="tx1"/>
                </a:solidFill>
                <a:latin typeface="Calibri" panose="020F0502020204030204" pitchFamily="34" charset="0"/>
              </a:rPr>
              <a:t>la fuente de origen. </a:t>
            </a:r>
          </a:p>
          <a:p>
            <a:pPr marL="1218010" indent="-342900">
              <a:buFont typeface="Arial" panose="020B0604020202020204" pitchFamily="34" charset="0"/>
              <a:buChar char="•"/>
            </a:pPr>
            <a:r>
              <a:rPr lang="es-MX" sz="2200" b="1" dirty="0">
                <a:solidFill>
                  <a:schemeClr val="tx1"/>
                </a:solidFill>
                <a:latin typeface="Calibri" panose="020F0502020204030204" pitchFamily="34" charset="0"/>
              </a:rPr>
              <a:t>En formatos abiertos: </a:t>
            </a:r>
            <a:r>
              <a:rPr lang="es-MX" sz="2200" dirty="0">
                <a:solidFill>
                  <a:schemeClr val="tx1"/>
                </a:solidFill>
                <a:latin typeface="Calibri" panose="020F0502020204030204" pitchFamily="34" charset="0"/>
              </a:rPr>
              <a:t>q</a:t>
            </a:r>
            <a:r>
              <a:rPr lang="es-MX" sz="2200" dirty="0" smtClean="0">
                <a:solidFill>
                  <a:schemeClr val="tx1"/>
                </a:solidFill>
                <a:latin typeface="Calibri" panose="020F0502020204030204" pitchFamily="34" charset="0"/>
              </a:rPr>
              <a:t>ue </a:t>
            </a:r>
            <a:r>
              <a:rPr lang="es-MX" sz="2200" dirty="0">
                <a:solidFill>
                  <a:schemeClr val="tx1"/>
                </a:solidFill>
                <a:latin typeface="Calibri" panose="020F0502020204030204" pitchFamily="34" charset="0"/>
              </a:rPr>
              <a:t>su aplicación y reproducción no estén condicionadas</a:t>
            </a:r>
            <a:r>
              <a:rPr lang="es-MX" sz="2200" dirty="0" smtClean="0">
                <a:solidFill>
                  <a:schemeClr val="tx1"/>
                </a:solidFill>
                <a:latin typeface="Calibri" panose="020F0502020204030204" pitchFamily="34" charset="0"/>
              </a:rPr>
              <a:t>.</a:t>
            </a:r>
          </a:p>
          <a:p>
            <a:pPr marL="1218010" indent="-342900">
              <a:buFont typeface="Arial" panose="020B0604020202020204" pitchFamily="34" charset="0"/>
              <a:buChar char="•"/>
            </a:pPr>
            <a:endParaRPr lang="es-MX" sz="2200" dirty="0">
              <a:solidFill>
                <a:schemeClr val="tx1"/>
              </a:solidFill>
              <a:latin typeface="Calibri" panose="020F0502020204030204" pitchFamily="34" charset="0"/>
            </a:endParaRPr>
          </a:p>
          <a:p>
            <a:pPr marL="875110" indent="0">
              <a:buNone/>
            </a:pPr>
            <a:endParaRPr lang="es-MX" sz="2200" dirty="0">
              <a:solidFill>
                <a:schemeClr val="tx1"/>
              </a:solidFill>
              <a:latin typeface="Calibri" panose="020F0502020204030204" pitchFamily="34" charset="0"/>
            </a:endParaRPr>
          </a:p>
          <a:p>
            <a:pPr marL="875110" indent="0">
              <a:buNone/>
            </a:pPr>
            <a:endParaRPr lang="es-MX" sz="2200" dirty="0">
              <a:solidFill>
                <a:schemeClr val="tx1"/>
              </a:solidFill>
              <a:latin typeface="Calibri" panose="020F0502020204030204" pitchFamily="34" charset="0"/>
            </a:endParaRPr>
          </a:p>
          <a:p>
            <a:pPr marL="1218010" indent="-342900">
              <a:buFont typeface="Arial" panose="020B0604020202020204" pitchFamily="34" charset="0"/>
              <a:buChar char="•"/>
            </a:pPr>
            <a:r>
              <a:rPr lang="es-MX" sz="2200" b="1" dirty="0">
                <a:solidFill>
                  <a:schemeClr val="tx1"/>
                </a:solidFill>
                <a:latin typeface="Calibri" panose="020F0502020204030204" pitchFamily="34" charset="0"/>
              </a:rPr>
              <a:t>Integrales: </a:t>
            </a:r>
            <a:r>
              <a:rPr lang="es-MX" sz="2200" dirty="0">
                <a:solidFill>
                  <a:schemeClr val="tx1"/>
                </a:solidFill>
                <a:latin typeface="Calibri" panose="020F0502020204030204" pitchFamily="34" charset="0"/>
              </a:rPr>
              <a:t>contienen en su totalidad el tema que describen. </a:t>
            </a:r>
          </a:p>
          <a:p>
            <a:pPr marL="1218010" indent="-342900">
              <a:buFont typeface="Arial" panose="020B0604020202020204" pitchFamily="34" charset="0"/>
              <a:buChar char="•"/>
            </a:pPr>
            <a:r>
              <a:rPr lang="es-MX" sz="2200" b="1" dirty="0">
                <a:solidFill>
                  <a:schemeClr val="tx1"/>
                </a:solidFill>
                <a:latin typeface="Calibri" panose="020F0502020204030204" pitchFamily="34" charset="0"/>
              </a:rPr>
              <a:t>Oportunos: </a:t>
            </a:r>
            <a:r>
              <a:rPr lang="es-MX" sz="2200" dirty="0" smtClean="0">
                <a:solidFill>
                  <a:schemeClr val="tx1"/>
                </a:solidFill>
                <a:latin typeface="Calibri" panose="020F0502020204030204" pitchFamily="34" charset="0"/>
              </a:rPr>
              <a:t>actualizados.</a:t>
            </a:r>
            <a:endParaRPr lang="es-MX" sz="2200" dirty="0">
              <a:solidFill>
                <a:schemeClr val="tx1"/>
              </a:solidFill>
              <a:latin typeface="Calibri" panose="020F0502020204030204" pitchFamily="34" charset="0"/>
            </a:endParaRPr>
          </a:p>
          <a:p>
            <a:pPr marL="1209675" indent="-334566">
              <a:buFont typeface="Arial" panose="020B0604020202020204" pitchFamily="34" charset="0"/>
              <a:buChar char="•"/>
            </a:pPr>
            <a:r>
              <a:rPr lang="es-MX" sz="2200" b="1" dirty="0">
                <a:solidFill>
                  <a:schemeClr val="tx1"/>
                </a:solidFill>
                <a:latin typeface="Calibri" panose="020F0502020204030204" pitchFamily="34" charset="0"/>
              </a:rPr>
              <a:t>Permanentes: </a:t>
            </a:r>
            <a:r>
              <a:rPr lang="es-MX" sz="2200" dirty="0" smtClean="0">
                <a:solidFill>
                  <a:schemeClr val="tx1"/>
                </a:solidFill>
                <a:latin typeface="Calibri" panose="020F0502020204030204" pitchFamily="34" charset="0"/>
              </a:rPr>
              <a:t>versiones </a:t>
            </a:r>
            <a:r>
              <a:rPr lang="es-MX" sz="2200" dirty="0">
                <a:solidFill>
                  <a:schemeClr val="tx1"/>
                </a:solidFill>
                <a:latin typeface="Calibri" panose="020F0502020204030204" pitchFamily="34" charset="0"/>
              </a:rPr>
              <a:t>históricas relevantes se mantendrán </a:t>
            </a:r>
            <a:r>
              <a:rPr lang="es-MX" sz="2200" dirty="0" smtClean="0">
                <a:solidFill>
                  <a:schemeClr val="tx1"/>
                </a:solidFill>
                <a:latin typeface="Calibri" panose="020F0502020204030204" pitchFamily="34" charset="0"/>
              </a:rPr>
              <a:t>disponibles</a:t>
            </a:r>
            <a:r>
              <a:rPr lang="es-MX" sz="2200" dirty="0">
                <a:solidFill>
                  <a:schemeClr val="tx1"/>
                </a:solidFill>
                <a:latin typeface="Calibri" panose="020F0502020204030204" pitchFamily="34" charset="0"/>
              </a:rPr>
              <a:t>.</a:t>
            </a:r>
          </a:p>
          <a:p>
            <a:pPr marL="1218010" indent="-342900">
              <a:buFont typeface="Arial" panose="020B0604020202020204" pitchFamily="34" charset="0"/>
              <a:buChar char="•"/>
            </a:pPr>
            <a:r>
              <a:rPr lang="es-MX" sz="2200" b="1" dirty="0">
                <a:solidFill>
                  <a:schemeClr val="tx1"/>
                </a:solidFill>
                <a:latin typeface="Calibri" panose="020F0502020204030204" pitchFamily="34" charset="0"/>
              </a:rPr>
              <a:t>Primarios: </a:t>
            </a:r>
            <a:r>
              <a:rPr lang="es-MX" sz="2200" dirty="0">
                <a:solidFill>
                  <a:schemeClr val="tx1"/>
                </a:solidFill>
                <a:latin typeface="Calibri" panose="020F0502020204030204" pitchFamily="34" charset="0"/>
              </a:rPr>
              <a:t>p</a:t>
            </a:r>
            <a:r>
              <a:rPr lang="es-MX" sz="2200" dirty="0" smtClean="0">
                <a:solidFill>
                  <a:schemeClr val="tx1"/>
                </a:solidFill>
                <a:latin typeface="Calibri" panose="020F0502020204030204" pitchFamily="34" charset="0"/>
              </a:rPr>
              <a:t>rovienen </a:t>
            </a:r>
            <a:r>
              <a:rPr lang="es-MX" sz="2200" dirty="0">
                <a:solidFill>
                  <a:schemeClr val="tx1"/>
                </a:solidFill>
                <a:latin typeface="Calibri" panose="020F0502020204030204" pitchFamily="34" charset="0"/>
              </a:rPr>
              <a:t>de la fuente de origen.</a:t>
            </a:r>
          </a:p>
          <a:p>
            <a:pPr marL="0" indent="0" algn="just">
              <a:buNone/>
            </a:pPr>
            <a:endParaRPr lang="es-MX" sz="2200" dirty="0">
              <a:solidFill>
                <a:schemeClr val="tx1"/>
              </a:solidFill>
              <a:latin typeface="Calibri" panose="020F0502020204030204" pitchFamily="34" charset="0"/>
            </a:endParaRPr>
          </a:p>
          <a:p>
            <a:endParaRPr lang="es-MX" sz="2200" dirty="0"/>
          </a:p>
        </p:txBody>
      </p:sp>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5" name="AutoShape 4" descr="Resultado de imagen para imagenes para presentación power point"/>
          <p:cNvSpPr>
            <a:spLocks noChangeAspect="1" noChangeArrowheads="1"/>
          </p:cNvSpPr>
          <p:nvPr/>
        </p:nvSpPr>
        <p:spPr bwMode="auto">
          <a:xfrm>
            <a:off x="7358063" y="2727614"/>
            <a:ext cx="228600" cy="66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6" name="AutoShape 6" descr="Resultado de imagen para imagenes para presentación power point"/>
          <p:cNvSpPr>
            <a:spLocks noChangeAspect="1" noChangeArrowheads="1"/>
          </p:cNvSpPr>
          <p:nvPr/>
        </p:nvSpPr>
        <p:spPr bwMode="auto">
          <a:xfrm>
            <a:off x="1728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7" name="Rectángulo redondeado 6"/>
          <p:cNvSpPr/>
          <p:nvPr/>
        </p:nvSpPr>
        <p:spPr>
          <a:xfrm>
            <a:off x="9738896" y="6509675"/>
            <a:ext cx="1998884" cy="261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6, Fracción XI</a:t>
            </a:r>
          </a:p>
        </p:txBody>
      </p:sp>
      <p:sp>
        <p:nvSpPr>
          <p:cNvPr id="8" name="Flecha derecha 7"/>
          <p:cNvSpPr/>
          <p:nvPr/>
        </p:nvSpPr>
        <p:spPr>
          <a:xfrm>
            <a:off x="11078557" y="5811055"/>
            <a:ext cx="633047" cy="363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Título 1"/>
          <p:cNvSpPr>
            <a:spLocks noGrp="1"/>
          </p:cNvSpPr>
          <p:nvPr>
            <p:ph type="title" idx="4294967295"/>
          </p:nvPr>
        </p:nvSpPr>
        <p:spPr>
          <a:xfrm>
            <a:off x="6576646" y="1189543"/>
            <a:ext cx="4595446" cy="468313"/>
          </a:xfrm>
        </p:spPr>
        <p:txBody>
          <a:bodyPr>
            <a:noAutofit/>
          </a:bodyPr>
          <a:lstStyle/>
          <a:p>
            <a:pPr algn="r"/>
            <a:r>
              <a:rPr lang="es-MX" sz="3600" b="1" dirty="0">
                <a:solidFill>
                  <a:srgbClr val="00B0F0"/>
                </a:solidFill>
                <a:latin typeface="+mn-lt"/>
              </a:rPr>
              <a:t>Conceptos Básicos</a:t>
            </a:r>
          </a:p>
        </p:txBody>
      </p:sp>
      <p:sp>
        <p:nvSpPr>
          <p:cNvPr id="2" name="Rectángulo 1"/>
          <p:cNvSpPr/>
          <p:nvPr/>
        </p:nvSpPr>
        <p:spPr>
          <a:xfrm>
            <a:off x="640081" y="1849405"/>
            <a:ext cx="10532012" cy="1613775"/>
          </a:xfrm>
          <a:prstGeom prst="rect">
            <a:avLst/>
          </a:prstGeom>
        </p:spPr>
        <p:txBody>
          <a:bodyPr wrap="square">
            <a:spAutoFit/>
          </a:bodyPr>
          <a:lstStyle/>
          <a:p>
            <a:pPr marL="748904" lvl="2" indent="-342900" algn="just" defTabSz="914400">
              <a:lnSpc>
                <a:spcPct val="90000"/>
              </a:lnSpc>
              <a:spcBef>
                <a:spcPts val="1200"/>
              </a:spcBef>
              <a:spcAft>
                <a:spcPts val="200"/>
              </a:spcAft>
              <a:buClr>
                <a:schemeClr val="accent1"/>
              </a:buClr>
              <a:buSzPct val="100000"/>
              <a:buFont typeface="Wingdings" panose="05000000000000000000" pitchFamily="2" charset="2"/>
              <a:buChar char="v"/>
            </a:pPr>
            <a:r>
              <a:rPr lang="es-MX" sz="2800" b="1" dirty="0">
                <a:solidFill>
                  <a:srgbClr val="00B0F0"/>
                </a:solidFill>
                <a:latin typeface="Calibri" panose="020F0502020204030204" pitchFamily="34" charset="0"/>
              </a:rPr>
              <a:t>Datos Abiertos</a:t>
            </a:r>
          </a:p>
          <a:p>
            <a:pPr marL="406004" indent="0" algn="just">
              <a:buNone/>
            </a:pPr>
            <a:r>
              <a:rPr lang="es-MX" sz="2400" dirty="0" smtClean="0">
                <a:latin typeface="Calibri" panose="020F0502020204030204" pitchFamily="34" charset="0"/>
              </a:rPr>
              <a:t>Se </a:t>
            </a:r>
            <a:r>
              <a:rPr lang="es-MX" sz="2400" dirty="0">
                <a:latin typeface="Calibri" panose="020F0502020204030204" pitchFamily="34" charset="0"/>
              </a:rPr>
              <a:t>refiere a los </a:t>
            </a:r>
            <a:r>
              <a:rPr lang="es-MX" sz="2400" b="1" dirty="0">
                <a:latin typeface="Calibri" panose="020F0502020204030204" pitchFamily="34" charset="0"/>
              </a:rPr>
              <a:t>datos digitales </a:t>
            </a:r>
            <a:r>
              <a:rPr lang="es-MX" sz="2400" dirty="0">
                <a:latin typeface="Calibri" panose="020F0502020204030204" pitchFamily="34" charset="0"/>
              </a:rPr>
              <a:t>de carácter público que son accesibles en línea que pueden ser usados, reutilizados y redistribuidos por cualquier interesado y tienen las siguientes características:</a:t>
            </a:r>
          </a:p>
        </p:txBody>
      </p:sp>
    </p:spTree>
    <p:extLst>
      <p:ext uri="{BB962C8B-B14F-4D97-AF65-F5344CB8AC3E}">
        <p14:creationId xmlns:p14="http://schemas.microsoft.com/office/powerpoint/2010/main" val="3645791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384" y="1845733"/>
            <a:ext cx="2132296" cy="2022881"/>
          </a:xfrm>
          <a:prstGeom prst="rect">
            <a:avLst/>
          </a:prstGeom>
        </p:spPr>
      </p:pic>
      <p:sp>
        <p:nvSpPr>
          <p:cNvPr id="3" name="Marcador de contenido 2"/>
          <p:cNvSpPr>
            <a:spLocks noGrp="1"/>
          </p:cNvSpPr>
          <p:nvPr>
            <p:ph idx="1"/>
          </p:nvPr>
        </p:nvSpPr>
        <p:spPr>
          <a:xfrm>
            <a:off x="867103" y="1824578"/>
            <a:ext cx="10288577" cy="4023360"/>
          </a:xfrm>
        </p:spPr>
        <p:txBody>
          <a:bodyPr>
            <a:noAutofit/>
          </a:bodyPr>
          <a:lstStyle/>
          <a:p>
            <a:pPr marL="0" indent="0">
              <a:buNone/>
            </a:pPr>
            <a:endParaRPr lang="es-MX" sz="2600" b="1" dirty="0" smtClean="0">
              <a:solidFill>
                <a:schemeClr val="tx1"/>
              </a:solidFill>
            </a:endParaRPr>
          </a:p>
          <a:p>
            <a:pPr>
              <a:buFont typeface="Wingdings" panose="05000000000000000000" pitchFamily="2" charset="2"/>
              <a:buChar char="v"/>
            </a:pPr>
            <a:r>
              <a:rPr lang="es-MX" sz="2600" b="1" dirty="0" smtClean="0">
                <a:solidFill>
                  <a:schemeClr val="tx1"/>
                </a:solidFill>
              </a:rPr>
              <a:t>Rendición </a:t>
            </a:r>
            <a:r>
              <a:rPr lang="es-MX" sz="2600" b="1" dirty="0">
                <a:solidFill>
                  <a:schemeClr val="tx1"/>
                </a:solidFill>
              </a:rPr>
              <a:t>de Cuentas  </a:t>
            </a:r>
            <a:endParaRPr lang="es-MX" sz="2600" b="1" dirty="0" smtClean="0">
              <a:solidFill>
                <a:schemeClr val="tx1"/>
              </a:solidFill>
            </a:endParaRPr>
          </a:p>
          <a:p>
            <a:pPr marL="0" indent="0">
              <a:buNone/>
            </a:pPr>
            <a:r>
              <a:rPr lang="es-MX" sz="2600" dirty="0" smtClean="0">
                <a:solidFill>
                  <a:schemeClr val="tx1"/>
                </a:solidFill>
              </a:rPr>
              <a:t>(</a:t>
            </a:r>
            <a:r>
              <a:rPr lang="es-MX" sz="2200" dirty="0" smtClean="0">
                <a:solidFill>
                  <a:schemeClr val="tx1"/>
                </a:solidFill>
              </a:rPr>
              <a:t>vista desde la perspectiva de la transparencia y  el acceso a la información</a:t>
            </a:r>
            <a:r>
              <a:rPr lang="es-MX" sz="2600" dirty="0" smtClean="0">
                <a:solidFill>
                  <a:schemeClr val="tx1"/>
                </a:solidFill>
              </a:rPr>
              <a:t>) </a:t>
            </a:r>
          </a:p>
          <a:p>
            <a:pPr marL="0" indent="0">
              <a:buNone/>
            </a:pPr>
            <a:r>
              <a:rPr lang="es-MX" sz="2600" dirty="0" smtClean="0">
                <a:solidFill>
                  <a:schemeClr val="tx1"/>
                </a:solidFill>
              </a:rPr>
              <a:t> </a:t>
            </a:r>
            <a:endParaRPr lang="es-MX" sz="2600" dirty="0">
              <a:solidFill>
                <a:schemeClr val="tx1"/>
              </a:solidFill>
            </a:endParaRPr>
          </a:p>
          <a:p>
            <a:pPr marL="0" indent="0" algn="just">
              <a:buNone/>
            </a:pPr>
            <a:r>
              <a:rPr lang="es-ES_tradnl" sz="2600" dirty="0">
                <a:solidFill>
                  <a:schemeClr val="tx1"/>
                </a:solidFill>
              </a:rPr>
              <a:t>Es la </a:t>
            </a:r>
            <a:r>
              <a:rPr lang="es-ES_tradnl" sz="2600" b="1" dirty="0">
                <a:solidFill>
                  <a:schemeClr val="tx1"/>
                </a:solidFill>
              </a:rPr>
              <a:t>potestad del individuo </a:t>
            </a:r>
            <a:r>
              <a:rPr lang="es-ES_tradnl" sz="2600" dirty="0">
                <a:solidFill>
                  <a:schemeClr val="tx1"/>
                </a:solidFill>
              </a:rPr>
              <a:t>para </a:t>
            </a:r>
            <a:r>
              <a:rPr lang="es-ES_tradnl" sz="2600" b="1" dirty="0">
                <a:solidFill>
                  <a:schemeClr val="tx1"/>
                </a:solidFill>
              </a:rPr>
              <a:t>exigir al poder público informe</a:t>
            </a:r>
            <a:r>
              <a:rPr lang="es-ES_tradnl" sz="2600" dirty="0">
                <a:solidFill>
                  <a:schemeClr val="tx1"/>
                </a:solidFill>
              </a:rPr>
              <a:t> y ponga a disposición en medios adecuados, </a:t>
            </a:r>
            <a:r>
              <a:rPr lang="es-ES_tradnl" sz="2600" b="1" dirty="0">
                <a:solidFill>
                  <a:schemeClr val="tx1"/>
                </a:solidFill>
              </a:rPr>
              <a:t>las acciones y decisiones emprendidas derivadas del desarrollo de su actividad</a:t>
            </a:r>
            <a:r>
              <a:rPr lang="es-ES_tradnl" sz="2600" dirty="0">
                <a:solidFill>
                  <a:schemeClr val="tx1"/>
                </a:solidFill>
              </a:rPr>
              <a:t>, así como los indicadores que permitan el conocimiento y la forma en que las llevó a cabo, </a:t>
            </a:r>
            <a:r>
              <a:rPr lang="es-ES_tradnl" sz="2600" b="1" dirty="0">
                <a:solidFill>
                  <a:schemeClr val="tx1"/>
                </a:solidFill>
              </a:rPr>
              <a:t>incluyendo los resultados </a:t>
            </a:r>
            <a:r>
              <a:rPr lang="es-ES_tradnl" sz="2600" b="1" dirty="0" smtClean="0">
                <a:solidFill>
                  <a:schemeClr val="tx1"/>
                </a:solidFill>
              </a:rPr>
              <a:t>obtenidos.</a:t>
            </a:r>
            <a:r>
              <a:rPr lang="es-ES_tradnl" sz="2600" dirty="0" smtClean="0">
                <a:solidFill>
                  <a:schemeClr val="tx1"/>
                </a:solidFill>
              </a:rPr>
              <a:t>                                                                                                                                                                                                                                                                                                                                                                                                                                                                                                                                                                                                                                                                                                                                                                                                                                                                                                                                                                                                                                                                                                                                                                                                                                                                                                                                                                                                                                                                                                                                                                                                                                                                                                                                                                                                                                                                                                                                                                                                                                                                                                                                                                                                                                                                                                                                                                                                                                                                                                                                                                                                                                                                                                                                                                                                                                                                                                                                                                                                                                                                                                                                                                                                                                                                                                                                                                                                                                                                                                                                                                                                                                                                                                                                                                                                                                                                                                                                                                                                                                                                                                                                                                                                                                                                                                                                                                                                                                                                                                                                                                                                                                                                                                                                                                                                                                                                                                                                                                                                                                                                                                                                                                                                                                                                                                                                                                                                                                                                                                                                                                                                                                                                                                                                                                                                                                                                                                                                                                                                                                                                                                                                                                                                                                                                                                                                                                                                                                                                                                                                                                                                                                                                                 </a:t>
            </a:r>
            <a:endParaRPr lang="es-MX" sz="2600" b="1" dirty="0">
              <a:solidFill>
                <a:schemeClr val="tx1"/>
              </a:solidFill>
            </a:endParaRPr>
          </a:p>
        </p:txBody>
      </p:sp>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7" name="Rectángulo redondeado 6"/>
          <p:cNvSpPr/>
          <p:nvPr/>
        </p:nvSpPr>
        <p:spPr>
          <a:xfrm>
            <a:off x="9605998" y="6468247"/>
            <a:ext cx="2264680" cy="225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solidFill>
                  <a:schemeClr val="lt1"/>
                </a:solidFill>
              </a:rPr>
              <a:t>Artículo 6, fracción XXXVIII</a:t>
            </a:r>
          </a:p>
        </p:txBody>
      </p:sp>
      <p:sp>
        <p:nvSpPr>
          <p:cNvPr id="9" name="Título 1"/>
          <p:cNvSpPr txBox="1">
            <a:spLocks/>
          </p:cNvSpPr>
          <p:nvPr/>
        </p:nvSpPr>
        <p:spPr>
          <a:xfrm>
            <a:off x="6560234" y="1261296"/>
            <a:ext cx="4595446" cy="46831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3600" b="1" dirty="0" smtClean="0">
                <a:solidFill>
                  <a:srgbClr val="00B0F0"/>
                </a:solidFill>
                <a:latin typeface="Calibri" panose="020F0502020204030204" pitchFamily="34" charset="0"/>
              </a:rPr>
              <a:t>Conceptos Básicos</a:t>
            </a:r>
            <a:endParaRPr lang="es-MX" sz="4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99214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ES_tradnl" sz="3000" dirty="0">
              <a:solidFill>
                <a:schemeClr val="tx1"/>
              </a:solidFill>
            </a:endParaRPr>
          </a:p>
          <a:p>
            <a:pPr algn="ctr"/>
            <a:r>
              <a:rPr lang="es-MX" sz="3000" b="1" dirty="0">
                <a:solidFill>
                  <a:srgbClr val="00B0F0"/>
                </a:solidFill>
              </a:rPr>
              <a:t>Tema 2 </a:t>
            </a:r>
            <a:br>
              <a:rPr lang="es-MX" sz="3000" b="1" dirty="0">
                <a:solidFill>
                  <a:srgbClr val="00B0F0"/>
                </a:solidFill>
              </a:rPr>
            </a:br>
            <a:r>
              <a:rPr lang="es-MX" sz="3000" b="1" dirty="0">
                <a:solidFill>
                  <a:srgbClr val="00B0F0"/>
                </a:solidFill>
              </a:rPr>
              <a:t>Responsables en Materia de </a:t>
            </a:r>
            <a:br>
              <a:rPr lang="es-MX" sz="3000" b="1" dirty="0">
                <a:solidFill>
                  <a:srgbClr val="00B0F0"/>
                </a:solidFill>
              </a:rPr>
            </a:br>
            <a:r>
              <a:rPr lang="es-MX" sz="3000" b="1" dirty="0">
                <a:solidFill>
                  <a:srgbClr val="00B0F0"/>
                </a:solidFill>
              </a:rPr>
              <a:t>Transparencia y Acceso a la Información </a:t>
            </a:r>
          </a:p>
          <a:p>
            <a:pPr algn="ctr"/>
            <a:r>
              <a:rPr lang="es-MX" sz="3000" dirty="0">
                <a:solidFill>
                  <a:schemeClr val="tx1"/>
                </a:solidFill>
              </a:rPr>
              <a:t/>
            </a:r>
            <a:br>
              <a:rPr lang="es-MX" sz="3000" dirty="0">
                <a:solidFill>
                  <a:schemeClr val="tx1"/>
                </a:solidFill>
              </a:rPr>
            </a:br>
            <a:endParaRPr lang="es-MX" sz="30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612" y="3983336"/>
            <a:ext cx="4543735" cy="1594504"/>
          </a:xfrm>
          <a:prstGeom prst="rect">
            <a:avLst/>
          </a:prstGeom>
        </p:spPr>
      </p:pic>
    </p:spTree>
    <p:extLst>
      <p:ext uri="{BB962C8B-B14F-4D97-AF65-F5344CB8AC3E}">
        <p14:creationId xmlns:p14="http://schemas.microsoft.com/office/powerpoint/2010/main" val="118029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9908" y="1845734"/>
            <a:ext cx="10135772" cy="4023360"/>
          </a:xfrm>
        </p:spPr>
        <p:txBody>
          <a:bodyPr>
            <a:noAutofit/>
          </a:bodyPr>
          <a:lstStyle/>
          <a:p>
            <a:pPr algn="just"/>
            <a:r>
              <a:rPr lang="es-ES_tradnl" sz="2600" b="1" dirty="0" smtClean="0">
                <a:solidFill>
                  <a:schemeClr val="tx1"/>
                </a:solidFill>
              </a:rPr>
              <a:t>La </a:t>
            </a:r>
            <a:r>
              <a:rPr lang="es-ES_tradnl" sz="2600" b="1" dirty="0">
                <a:solidFill>
                  <a:schemeClr val="tx1"/>
                </a:solidFill>
              </a:rPr>
              <a:t>Ley estable </a:t>
            </a:r>
            <a:r>
              <a:rPr lang="es-ES_tradnl" sz="2600" b="1" dirty="0" smtClean="0">
                <a:solidFill>
                  <a:schemeClr val="tx1"/>
                </a:solidFill>
              </a:rPr>
              <a:t>a los </a:t>
            </a:r>
            <a:r>
              <a:rPr lang="es-ES_tradnl" sz="2600" b="1" dirty="0">
                <a:solidFill>
                  <a:schemeClr val="tx1"/>
                </a:solidFill>
              </a:rPr>
              <a:t>siguientes: </a:t>
            </a:r>
            <a:endParaRPr lang="es-ES_tradnl" sz="2600" b="1" dirty="0" smtClean="0">
              <a:solidFill>
                <a:schemeClr val="tx1"/>
              </a:solidFill>
            </a:endParaRPr>
          </a:p>
          <a:p>
            <a:pPr marL="406004" indent="-67866"/>
            <a:r>
              <a:rPr lang="es-ES_tradnl" sz="2600" b="1" dirty="0" smtClean="0">
                <a:solidFill>
                  <a:schemeClr val="accent1"/>
                </a:solidFill>
              </a:rPr>
              <a:t>2.1</a:t>
            </a:r>
            <a:r>
              <a:rPr lang="es-ES_tradnl" sz="2600" dirty="0" smtClean="0">
                <a:solidFill>
                  <a:schemeClr val="tx1"/>
                </a:solidFill>
              </a:rPr>
              <a:t>  Instituto </a:t>
            </a:r>
            <a:r>
              <a:rPr lang="es-ES_tradnl" sz="2600" dirty="0">
                <a:solidFill>
                  <a:schemeClr val="tx1"/>
                </a:solidFill>
              </a:rPr>
              <a:t>de Transparencia,  Acceso a la Información Pública, Protección de Datos Personales y Rendición de Cuentas de la CDMX</a:t>
            </a:r>
          </a:p>
          <a:p>
            <a:pPr marL="406004" indent="-67866"/>
            <a:r>
              <a:rPr lang="es-ES_tradnl" sz="2600" b="1" dirty="0">
                <a:solidFill>
                  <a:schemeClr val="accent1"/>
                </a:solidFill>
              </a:rPr>
              <a:t>2.2</a:t>
            </a:r>
            <a:r>
              <a:rPr lang="es-ES_tradnl" sz="2600" dirty="0">
                <a:solidFill>
                  <a:schemeClr val="tx1"/>
                </a:solidFill>
              </a:rPr>
              <a:t> </a:t>
            </a:r>
            <a:r>
              <a:rPr lang="es-ES_tradnl" sz="2600" dirty="0" smtClean="0">
                <a:solidFill>
                  <a:schemeClr val="tx1"/>
                </a:solidFill>
              </a:rPr>
              <a:t> Sistema </a:t>
            </a:r>
            <a:r>
              <a:rPr lang="es-ES_tradnl" sz="2600" dirty="0">
                <a:solidFill>
                  <a:schemeClr val="tx1"/>
                </a:solidFill>
              </a:rPr>
              <a:t>Local de Transparencia, Acceso a la Información Pública, Protección de Datos Personales, Apertura Gubernamental y Rendición de la CDMX</a:t>
            </a:r>
          </a:p>
          <a:p>
            <a:pPr marL="406004" indent="-67866"/>
            <a:r>
              <a:rPr lang="es-ES_tradnl" sz="2600" b="1" dirty="0" smtClean="0">
                <a:solidFill>
                  <a:schemeClr val="accent1"/>
                </a:solidFill>
              </a:rPr>
              <a:t>2.3 </a:t>
            </a:r>
            <a:r>
              <a:rPr lang="es-ES_tradnl" sz="2600" dirty="0" smtClean="0">
                <a:solidFill>
                  <a:schemeClr val="tx1"/>
                </a:solidFill>
              </a:rPr>
              <a:t> </a:t>
            </a:r>
            <a:r>
              <a:rPr lang="es-ES_tradnl" sz="2600" dirty="0">
                <a:solidFill>
                  <a:schemeClr val="tx1"/>
                </a:solidFill>
              </a:rPr>
              <a:t>Consejo Consultivo Ciudadano</a:t>
            </a:r>
          </a:p>
          <a:p>
            <a:pPr marL="406004" indent="-67866"/>
            <a:r>
              <a:rPr lang="es-ES_tradnl" sz="2600" b="1" dirty="0" smtClean="0">
                <a:solidFill>
                  <a:schemeClr val="accent1"/>
                </a:solidFill>
              </a:rPr>
              <a:t>2.4  </a:t>
            </a:r>
            <a:r>
              <a:rPr lang="es-ES_tradnl" sz="2600" dirty="0" smtClean="0">
                <a:solidFill>
                  <a:schemeClr val="tx1"/>
                </a:solidFill>
              </a:rPr>
              <a:t>Comités </a:t>
            </a:r>
            <a:r>
              <a:rPr lang="es-ES_tradnl" sz="2600" dirty="0">
                <a:solidFill>
                  <a:schemeClr val="tx1"/>
                </a:solidFill>
              </a:rPr>
              <a:t>de Transparencia</a:t>
            </a:r>
          </a:p>
          <a:p>
            <a:pPr marL="406004" indent="-67866"/>
            <a:r>
              <a:rPr lang="es-ES_tradnl" sz="2600" b="1" dirty="0" smtClean="0">
                <a:solidFill>
                  <a:schemeClr val="accent1"/>
                </a:solidFill>
              </a:rPr>
              <a:t>2.5  </a:t>
            </a:r>
            <a:r>
              <a:rPr lang="es-ES_tradnl" sz="2600" dirty="0" smtClean="0">
                <a:solidFill>
                  <a:schemeClr val="tx1"/>
                </a:solidFill>
              </a:rPr>
              <a:t>Unidad </a:t>
            </a:r>
            <a:r>
              <a:rPr lang="es-ES_tradnl" sz="2600" dirty="0">
                <a:solidFill>
                  <a:schemeClr val="tx1"/>
                </a:solidFill>
              </a:rPr>
              <a:t>de Transparencia</a:t>
            </a:r>
            <a:endParaRPr lang="es-MX" sz="2600" dirty="0">
              <a:solidFill>
                <a:schemeClr val="tx1"/>
              </a:solidFill>
            </a:endParaRPr>
          </a:p>
          <a:p>
            <a:pPr algn="ctr"/>
            <a:endParaRPr lang="es-ES_tradnl" sz="2600" dirty="0">
              <a:solidFill>
                <a:schemeClr val="tx1"/>
              </a:solidFill>
            </a:endParaRPr>
          </a:p>
          <a:p>
            <a:pPr algn="ctr"/>
            <a:r>
              <a:rPr lang="es-MX" sz="2600" dirty="0">
                <a:solidFill>
                  <a:schemeClr val="tx1"/>
                </a:solidFill>
              </a:rPr>
              <a:t/>
            </a:r>
            <a:br>
              <a:rPr lang="es-MX" sz="2600" dirty="0">
                <a:solidFill>
                  <a:schemeClr val="tx1"/>
                </a:solidFill>
              </a:rPr>
            </a:br>
            <a:endParaRPr lang="es-MX" sz="2600" dirty="0">
              <a:solidFill>
                <a:schemeClr val="tx1"/>
              </a:solidFill>
            </a:endParaRPr>
          </a:p>
        </p:txBody>
      </p:sp>
      <p:sp>
        <p:nvSpPr>
          <p:cNvPr id="8" name="7 Rectángulo"/>
          <p:cNvSpPr/>
          <p:nvPr/>
        </p:nvSpPr>
        <p:spPr>
          <a:xfrm>
            <a:off x="4971697" y="765099"/>
            <a:ext cx="6183983" cy="954107"/>
          </a:xfrm>
          <a:prstGeom prst="rect">
            <a:avLst/>
          </a:prstGeom>
        </p:spPr>
        <p:txBody>
          <a:bodyPr wrap="square">
            <a:spAutoFit/>
          </a:bodyPr>
          <a:lstStyle/>
          <a:p>
            <a:pPr algn="r"/>
            <a:r>
              <a:rPr lang="es-MX" sz="2800" b="1" dirty="0">
                <a:solidFill>
                  <a:srgbClr val="00B0F0"/>
                </a:solidFill>
              </a:rPr>
              <a:t>Responsables en Materia de </a:t>
            </a:r>
            <a:br>
              <a:rPr lang="es-MX" sz="2800" b="1" dirty="0">
                <a:solidFill>
                  <a:srgbClr val="00B0F0"/>
                </a:solidFill>
              </a:rPr>
            </a:br>
            <a:r>
              <a:rPr lang="es-MX" sz="2800" b="1" dirty="0">
                <a:solidFill>
                  <a:srgbClr val="00B0F0"/>
                </a:solidFill>
              </a:rPr>
              <a:t>Transparencia y Acceso a la Información </a:t>
            </a:r>
            <a:endParaRPr lang="es-MX" sz="2800" dirty="0"/>
          </a:p>
        </p:txBody>
      </p:sp>
    </p:spTree>
    <p:extLst>
      <p:ext uri="{BB962C8B-B14F-4D97-AF65-F5344CB8AC3E}">
        <p14:creationId xmlns:p14="http://schemas.microsoft.com/office/powerpoint/2010/main" val="340421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11880" y="462581"/>
            <a:ext cx="7543800" cy="1169348"/>
          </a:xfrm>
        </p:spPr>
        <p:txBody>
          <a:bodyPr>
            <a:noAutofit/>
          </a:bodyPr>
          <a:lstStyle/>
          <a:p>
            <a:pPr algn="r"/>
            <a:r>
              <a:rPr lang="es-MX" sz="2400" b="1" dirty="0">
                <a:solidFill>
                  <a:srgbClr val="00B0F0"/>
                </a:solidFill>
                <a:latin typeface="+mn-lt"/>
              </a:rPr>
              <a:t>Tema 2 </a:t>
            </a:r>
            <a:br>
              <a:rPr lang="es-MX" sz="2400" b="1" dirty="0">
                <a:solidFill>
                  <a:srgbClr val="00B0F0"/>
                </a:solidFill>
                <a:latin typeface="+mn-lt"/>
              </a:rPr>
            </a:br>
            <a:r>
              <a:rPr lang="es-MX" sz="2400" b="1" dirty="0">
                <a:solidFill>
                  <a:srgbClr val="00B0F0"/>
                </a:solidFill>
                <a:latin typeface="+mn-lt"/>
              </a:rPr>
              <a:t>Responsables en Materia de </a:t>
            </a:r>
            <a:br>
              <a:rPr lang="es-MX" sz="2400" b="1" dirty="0">
                <a:solidFill>
                  <a:srgbClr val="00B0F0"/>
                </a:solidFill>
                <a:latin typeface="+mn-lt"/>
              </a:rPr>
            </a:br>
            <a:r>
              <a:rPr lang="es-MX" sz="2400" b="1" dirty="0">
                <a:solidFill>
                  <a:srgbClr val="00B0F0"/>
                </a:solidFill>
                <a:latin typeface="+mn-lt"/>
              </a:rPr>
              <a:t>Transparencia y Acceso a la Información </a:t>
            </a:r>
          </a:p>
        </p:txBody>
      </p:sp>
      <p:sp>
        <p:nvSpPr>
          <p:cNvPr id="3" name="Marcador de contenido 2"/>
          <p:cNvSpPr>
            <a:spLocks noGrp="1"/>
          </p:cNvSpPr>
          <p:nvPr>
            <p:ph idx="1"/>
          </p:nvPr>
        </p:nvSpPr>
        <p:spPr/>
        <p:txBody>
          <a:bodyPr>
            <a:noAutofit/>
          </a:bodyPr>
          <a:lstStyle/>
          <a:p>
            <a:pPr algn="ctr"/>
            <a:endParaRPr lang="es-ES_tradnl" sz="4000" b="1" dirty="0">
              <a:solidFill>
                <a:schemeClr val="tx1"/>
              </a:solidFill>
            </a:endParaRPr>
          </a:p>
          <a:p>
            <a:pPr algn="ctr"/>
            <a:r>
              <a:rPr lang="es-ES_tradnl" sz="4000" b="1" dirty="0">
                <a:solidFill>
                  <a:schemeClr val="tx1"/>
                </a:solidFill>
              </a:rPr>
              <a:t>2.3  </a:t>
            </a:r>
            <a:endParaRPr lang="es-ES_tradnl" sz="4000" b="1" dirty="0" smtClean="0">
              <a:solidFill>
                <a:schemeClr val="tx1"/>
              </a:solidFill>
            </a:endParaRPr>
          </a:p>
          <a:p>
            <a:pPr algn="ctr"/>
            <a:r>
              <a:rPr lang="es-ES_tradnl" sz="4000" b="1" dirty="0" smtClean="0">
                <a:solidFill>
                  <a:schemeClr val="tx1"/>
                </a:solidFill>
              </a:rPr>
              <a:t>Comités </a:t>
            </a:r>
            <a:r>
              <a:rPr lang="es-ES_tradnl" sz="4000" b="1" dirty="0">
                <a:solidFill>
                  <a:schemeClr val="tx1"/>
                </a:solidFill>
              </a:rPr>
              <a:t>de Transparencia</a:t>
            </a:r>
            <a:r>
              <a:rPr lang="es-MX" sz="4000" dirty="0">
                <a:solidFill>
                  <a:schemeClr val="tx1"/>
                </a:solidFill>
              </a:rPr>
              <a:t/>
            </a:r>
            <a:br>
              <a:rPr lang="es-MX" sz="4000" dirty="0">
                <a:solidFill>
                  <a:schemeClr val="tx1"/>
                </a:solidFill>
              </a:rPr>
            </a:br>
            <a:endParaRPr lang="es-MX" sz="40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897" y="4181456"/>
            <a:ext cx="4283166" cy="1503064"/>
          </a:xfrm>
          <a:prstGeom prst="rect">
            <a:avLst/>
          </a:prstGeom>
        </p:spPr>
      </p:pic>
    </p:spTree>
    <p:extLst>
      <p:ext uri="{BB962C8B-B14F-4D97-AF65-F5344CB8AC3E}">
        <p14:creationId xmlns:p14="http://schemas.microsoft.com/office/powerpoint/2010/main" val="270842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16569" y="892005"/>
            <a:ext cx="7543800" cy="766989"/>
          </a:xfrm>
        </p:spPr>
        <p:txBody>
          <a:bodyPr>
            <a:normAutofit/>
          </a:bodyPr>
          <a:lstStyle/>
          <a:p>
            <a:pPr algn="r">
              <a:lnSpc>
                <a:spcPct val="90000"/>
              </a:lnSpc>
              <a:spcBef>
                <a:spcPts val="1200"/>
              </a:spcBef>
              <a:spcAft>
                <a:spcPts val="200"/>
              </a:spcAft>
              <a:buClr>
                <a:schemeClr val="accent1"/>
              </a:buClr>
              <a:buSzPct val="100000"/>
            </a:pPr>
            <a:r>
              <a:rPr lang="es-MX" sz="3600" b="1" dirty="0">
                <a:solidFill>
                  <a:srgbClr val="00B0F0"/>
                </a:solidFill>
                <a:latin typeface="+mn-lt"/>
              </a:rPr>
              <a:t>Comités de Transparencia</a:t>
            </a:r>
          </a:p>
        </p:txBody>
      </p:sp>
      <p:sp>
        <p:nvSpPr>
          <p:cNvPr id="3" name="Marcador de contenido 2"/>
          <p:cNvSpPr>
            <a:spLocks noGrp="1"/>
          </p:cNvSpPr>
          <p:nvPr>
            <p:ph idx="1"/>
          </p:nvPr>
        </p:nvSpPr>
        <p:spPr>
          <a:xfrm>
            <a:off x="8734095" y="324645"/>
            <a:ext cx="10230204" cy="3326524"/>
          </a:xfrm>
        </p:spPr>
        <p:txBody>
          <a:bodyPr>
            <a:noAutofit/>
          </a:bodyPr>
          <a:lstStyle/>
          <a:p>
            <a:pPr marL="0" indent="0" algn="just">
              <a:lnSpc>
                <a:spcPct val="150000"/>
              </a:lnSpc>
              <a:buNone/>
            </a:pPr>
            <a:endParaRPr lang="es-MX" sz="4800" dirty="0">
              <a:solidFill>
                <a:schemeClr val="tx1"/>
              </a:solidFill>
            </a:endParaRPr>
          </a:p>
          <a:p>
            <a:pPr marL="0" indent="0" algn="just">
              <a:lnSpc>
                <a:spcPct val="150000"/>
              </a:lnSpc>
              <a:buNone/>
            </a:pPr>
            <a:endParaRPr lang="es-MX" sz="4800" dirty="0" smtClean="0">
              <a:solidFill>
                <a:schemeClr val="tx1"/>
              </a:solidFill>
            </a:endParaRPr>
          </a:p>
          <a:p>
            <a:pPr marL="0" indent="0" algn="just">
              <a:lnSpc>
                <a:spcPct val="150000"/>
              </a:lnSpc>
              <a:buNone/>
            </a:pPr>
            <a:endParaRPr lang="es-MX" sz="4800" dirty="0">
              <a:solidFill>
                <a:schemeClr val="tx1"/>
              </a:solidFill>
            </a:endParaRPr>
          </a:p>
          <a:p>
            <a:pPr marL="0" indent="0" algn="just">
              <a:lnSpc>
                <a:spcPct val="150000"/>
              </a:lnSpc>
              <a:buNone/>
            </a:pPr>
            <a:endParaRPr lang="es-MX" sz="4800" dirty="0" smtClean="0">
              <a:solidFill>
                <a:schemeClr val="tx1"/>
              </a:solidFill>
            </a:endParaRPr>
          </a:p>
          <a:p>
            <a:pPr algn="just"/>
            <a:endParaRPr lang="es-ES_tradnl" sz="4800" dirty="0">
              <a:solidFill>
                <a:schemeClr val="tx1"/>
              </a:solidFill>
            </a:endParaRPr>
          </a:p>
          <a:p>
            <a:endParaRPr lang="es-MX" sz="4800" dirty="0">
              <a:solidFill>
                <a:schemeClr val="tx1"/>
              </a:solidFill>
            </a:endParaRPr>
          </a:p>
        </p:txBody>
      </p:sp>
      <p:sp>
        <p:nvSpPr>
          <p:cNvPr id="5" name="Rectángulo redondeado 4"/>
          <p:cNvSpPr/>
          <p:nvPr/>
        </p:nvSpPr>
        <p:spPr>
          <a:xfrm>
            <a:off x="9722923" y="6462272"/>
            <a:ext cx="1949116" cy="207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88</a:t>
            </a:r>
          </a:p>
        </p:txBody>
      </p:sp>
      <p:sp>
        <p:nvSpPr>
          <p:cNvPr id="14" name="Marcador de contenido 2"/>
          <p:cNvSpPr txBox="1">
            <a:spLocks/>
          </p:cNvSpPr>
          <p:nvPr/>
        </p:nvSpPr>
        <p:spPr>
          <a:xfrm>
            <a:off x="419888" y="2184181"/>
            <a:ext cx="11388484" cy="388554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buNone/>
            </a:pPr>
            <a:r>
              <a:rPr lang="es-ES" altLang="es-MX" sz="2600" b="1" dirty="0">
                <a:solidFill>
                  <a:srgbClr val="7030A0"/>
                </a:solidFill>
              </a:rPr>
              <a:t>E</a:t>
            </a:r>
            <a:r>
              <a:rPr lang="es-ES" altLang="es-MX" sz="2600" dirty="0">
                <a:solidFill>
                  <a:srgbClr val="7030A0"/>
                </a:solidFill>
              </a:rPr>
              <a:t>s una instancia de decisión creada en el Sujeto Obligado para </a:t>
            </a:r>
            <a:r>
              <a:rPr lang="es-ES" altLang="es-MX" sz="2600" b="1" dirty="0">
                <a:solidFill>
                  <a:srgbClr val="7030A0"/>
                </a:solidFill>
              </a:rPr>
              <a:t>analizar y decidir </a:t>
            </a:r>
            <a:r>
              <a:rPr lang="es-ES" altLang="es-MX" sz="2600" dirty="0">
                <a:solidFill>
                  <a:srgbClr val="7030A0"/>
                </a:solidFill>
              </a:rPr>
              <a:t>sobre diversos aspectos que intervienen en el  </a:t>
            </a:r>
            <a:r>
              <a:rPr lang="es-ES" altLang="es-MX" sz="2600" b="1" dirty="0">
                <a:solidFill>
                  <a:srgbClr val="7030A0"/>
                </a:solidFill>
              </a:rPr>
              <a:t>proceso de acceso a la información pública. </a:t>
            </a:r>
            <a:endParaRPr lang="es-MX" sz="2600" b="1" dirty="0" smtClean="0">
              <a:solidFill>
                <a:schemeClr val="tx1"/>
              </a:solidFill>
            </a:endParaRPr>
          </a:p>
          <a:p>
            <a:pPr algn="just">
              <a:lnSpc>
                <a:spcPct val="100000"/>
              </a:lnSpc>
              <a:buFont typeface="Wingdings" panose="05000000000000000000" pitchFamily="2" charset="2"/>
              <a:buChar char="v"/>
            </a:pPr>
            <a:r>
              <a:rPr lang="es-MX" sz="2600" b="1" dirty="0" smtClean="0">
                <a:solidFill>
                  <a:schemeClr val="tx1"/>
                </a:solidFill>
              </a:rPr>
              <a:t> Los integrantes del Comité no podrán depender jerárquicamente entre sí.</a:t>
            </a:r>
            <a:endParaRPr lang="es-MX" sz="2600" dirty="0">
              <a:solidFill>
                <a:schemeClr val="tx1"/>
              </a:solidFill>
            </a:endParaRPr>
          </a:p>
          <a:p>
            <a:pPr algn="just">
              <a:lnSpc>
                <a:spcPct val="100000"/>
              </a:lnSpc>
              <a:buFont typeface="Wingdings" panose="05000000000000000000" pitchFamily="2" charset="2"/>
              <a:buChar char="v"/>
            </a:pPr>
            <a:r>
              <a:rPr lang="es-MX" sz="2600" dirty="0" smtClean="0">
                <a:solidFill>
                  <a:schemeClr val="tx1"/>
                </a:solidFill>
              </a:rPr>
              <a:t> Deberán </a:t>
            </a:r>
            <a:r>
              <a:rPr lang="es-MX" sz="2600" b="1" dirty="0" smtClean="0">
                <a:solidFill>
                  <a:schemeClr val="tx1"/>
                </a:solidFill>
              </a:rPr>
              <a:t>registrarse ante el Instituto. </a:t>
            </a:r>
          </a:p>
          <a:p>
            <a:pPr algn="just">
              <a:lnSpc>
                <a:spcPct val="100000"/>
              </a:lnSpc>
              <a:buFont typeface="Wingdings" panose="05000000000000000000" pitchFamily="2" charset="2"/>
              <a:buChar char="v"/>
            </a:pPr>
            <a:r>
              <a:rPr lang="es-MX" sz="2600" dirty="0">
                <a:solidFill>
                  <a:schemeClr val="tx1"/>
                </a:solidFill>
              </a:rPr>
              <a:t> </a:t>
            </a:r>
            <a:r>
              <a:rPr lang="es-MX" sz="2600" dirty="0" smtClean="0">
                <a:solidFill>
                  <a:schemeClr val="tx1"/>
                </a:solidFill>
              </a:rPr>
              <a:t>Adoptará sus decisiones </a:t>
            </a:r>
            <a:r>
              <a:rPr lang="es-MX" sz="2600" b="1" dirty="0" smtClean="0">
                <a:solidFill>
                  <a:schemeClr val="tx1"/>
                </a:solidFill>
              </a:rPr>
              <a:t>por mayoría de votos</a:t>
            </a:r>
            <a:r>
              <a:rPr lang="es-MX" sz="2600" dirty="0" smtClean="0">
                <a:solidFill>
                  <a:schemeClr val="tx1"/>
                </a:solidFill>
              </a:rPr>
              <a:t>. En caso de empate la Presidencia del Comité contará con el voto de calidad.</a:t>
            </a:r>
            <a:r>
              <a:rPr lang="es-ES_tradnl" sz="2600" dirty="0" smtClean="0">
                <a:solidFill>
                  <a:schemeClr val="tx1"/>
                </a:solidFill>
              </a:rPr>
              <a:t> </a:t>
            </a:r>
            <a:endParaRPr lang="es-MX" sz="2600" b="1" dirty="0" smtClean="0">
              <a:solidFill>
                <a:schemeClr val="tx1"/>
              </a:solidFill>
            </a:endParaRPr>
          </a:p>
          <a:p>
            <a:pPr algn="just">
              <a:lnSpc>
                <a:spcPct val="100000"/>
              </a:lnSpc>
              <a:buFont typeface="Wingdings" panose="05000000000000000000" pitchFamily="2" charset="2"/>
              <a:buChar char="v"/>
            </a:pPr>
            <a:endParaRPr lang="es-ES_tradnl" sz="2600" dirty="0" smtClean="0">
              <a:solidFill>
                <a:schemeClr val="tx1"/>
              </a:solidFill>
            </a:endParaRPr>
          </a:p>
          <a:p>
            <a:pPr algn="just">
              <a:lnSpc>
                <a:spcPct val="100000"/>
              </a:lnSpc>
            </a:pPr>
            <a:endParaRPr lang="es-ES_tradnl" sz="2600" dirty="0" smtClean="0">
              <a:solidFill>
                <a:schemeClr val="tx1"/>
              </a:solidFill>
            </a:endParaRPr>
          </a:p>
          <a:p>
            <a:pPr>
              <a:lnSpc>
                <a:spcPct val="100000"/>
              </a:lnSpc>
            </a:pPr>
            <a:endParaRPr lang="es-MX" sz="2600" dirty="0">
              <a:solidFill>
                <a:schemeClr val="tx1"/>
              </a:solidFill>
            </a:endParaRPr>
          </a:p>
        </p:txBody>
      </p:sp>
    </p:spTree>
    <p:extLst>
      <p:ext uri="{BB962C8B-B14F-4D97-AF65-F5344CB8AC3E}">
        <p14:creationId xmlns:p14="http://schemas.microsoft.com/office/powerpoint/2010/main" val="2008713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98838" y="1098839"/>
            <a:ext cx="6593681" cy="2392506"/>
          </a:xfrm>
        </p:spPr>
        <p:txBody>
          <a:bodyPr>
            <a:normAutofit fontScale="90000"/>
          </a:bodyPr>
          <a:lstStyle/>
          <a:p>
            <a:pPr algn="ctr"/>
            <a:r>
              <a:rPr lang="es-MX" sz="3000" b="1" dirty="0">
                <a:solidFill>
                  <a:schemeClr val="tx1"/>
                </a:solidFill>
              </a:rPr>
              <a:t/>
            </a:r>
            <a:br>
              <a:rPr lang="es-MX" sz="3000" b="1" dirty="0">
                <a:solidFill>
                  <a:schemeClr val="tx1"/>
                </a:solidFill>
              </a:rPr>
            </a:br>
            <a:r>
              <a:rPr lang="es-MX" sz="3975" b="1" dirty="0">
                <a:solidFill>
                  <a:schemeClr val="tx1"/>
                </a:solidFill>
                <a:latin typeface="+mn-lt"/>
              </a:rPr>
              <a:t>Ley de Transparencia, Acceso a la Información Pública y Rendición de Cuentas de la Ciudad de México</a:t>
            </a:r>
          </a:p>
        </p:txBody>
      </p:sp>
      <p:sp>
        <p:nvSpPr>
          <p:cNvPr id="3" name="Subtítulo 2"/>
          <p:cNvSpPr>
            <a:spLocks noGrp="1"/>
          </p:cNvSpPr>
          <p:nvPr>
            <p:ph type="subTitle" idx="1"/>
          </p:nvPr>
        </p:nvSpPr>
        <p:spPr>
          <a:xfrm>
            <a:off x="2931322" y="4294046"/>
            <a:ext cx="6593681" cy="506557"/>
          </a:xfrm>
        </p:spPr>
        <p:txBody>
          <a:bodyPr>
            <a:normAutofit fontScale="47500" lnSpcReduction="20000"/>
          </a:bodyPr>
          <a:lstStyle/>
          <a:p>
            <a:pPr algn="r"/>
            <a:endParaRPr lang="es-MX" dirty="0"/>
          </a:p>
          <a:p>
            <a:pPr algn="r"/>
            <a:r>
              <a:rPr lang="es-MX" sz="1950" b="1" dirty="0" smtClean="0">
                <a:solidFill>
                  <a:schemeClr val="tx1"/>
                </a:solidFill>
              </a:rPr>
              <a:t>2017</a:t>
            </a:r>
            <a:endParaRPr lang="es-MX" sz="1950" b="1" dirty="0">
              <a:solidFill>
                <a:schemeClr val="tx1"/>
              </a:solidFill>
            </a:endParaRPr>
          </a:p>
        </p:txBody>
      </p:sp>
      <p:pic>
        <p:nvPicPr>
          <p:cNvPr id="4" name="Imagen 3" descr="LOGOTIPO"/>
          <p:cNvPicPr/>
          <p:nvPr/>
        </p:nvPicPr>
        <p:blipFill>
          <a:blip r:embed="rId2">
            <a:extLst>
              <a:ext uri="{28A0092B-C50C-407E-A947-70E740481C1C}">
                <a14:useLocalDpi xmlns:a14="http://schemas.microsoft.com/office/drawing/2010/main" val="0"/>
              </a:ext>
            </a:extLst>
          </a:blip>
          <a:srcRect t="13683" r="10715" b="11937"/>
          <a:stretch>
            <a:fillRect/>
          </a:stretch>
        </p:blipFill>
        <p:spPr bwMode="auto">
          <a:xfrm>
            <a:off x="284418" y="246184"/>
            <a:ext cx="2341551" cy="1078524"/>
          </a:xfrm>
          <a:prstGeom prst="rect">
            <a:avLst/>
          </a:prstGeom>
          <a:noFill/>
          <a:ln>
            <a:noFill/>
          </a:ln>
        </p:spPr>
      </p:pic>
    </p:spTree>
    <p:extLst>
      <p:ext uri="{BB962C8B-B14F-4D97-AF65-F5344CB8AC3E}">
        <p14:creationId xmlns:p14="http://schemas.microsoft.com/office/powerpoint/2010/main" val="338117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34506" y="640637"/>
            <a:ext cx="7543800" cy="766989"/>
          </a:xfrm>
        </p:spPr>
        <p:txBody>
          <a:bodyPr>
            <a:normAutofit/>
          </a:bodyPr>
          <a:lstStyle/>
          <a:p>
            <a:pPr algn="r">
              <a:lnSpc>
                <a:spcPct val="90000"/>
              </a:lnSpc>
              <a:spcBef>
                <a:spcPts val="1200"/>
              </a:spcBef>
              <a:spcAft>
                <a:spcPts val="200"/>
              </a:spcAft>
              <a:buClr>
                <a:schemeClr val="accent1"/>
              </a:buClr>
              <a:buSzPct val="100000"/>
            </a:pPr>
            <a:r>
              <a:rPr lang="es-MX" sz="3600" b="1" dirty="0">
                <a:solidFill>
                  <a:srgbClr val="00B0F0"/>
                </a:solidFill>
                <a:latin typeface="+mn-lt"/>
              </a:rPr>
              <a:t>Comités de Transparencia</a:t>
            </a:r>
          </a:p>
        </p:txBody>
      </p:sp>
      <p:sp>
        <p:nvSpPr>
          <p:cNvPr id="5" name="Rectángulo redondeado 4"/>
          <p:cNvSpPr/>
          <p:nvPr/>
        </p:nvSpPr>
        <p:spPr>
          <a:xfrm>
            <a:off x="9890760" y="6490619"/>
            <a:ext cx="1732547" cy="216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88</a:t>
            </a:r>
          </a:p>
        </p:txBody>
      </p:sp>
      <p:sp>
        <p:nvSpPr>
          <p:cNvPr id="6" name="Marcador de contenido 2"/>
          <p:cNvSpPr txBox="1">
            <a:spLocks/>
          </p:cNvSpPr>
          <p:nvPr/>
        </p:nvSpPr>
        <p:spPr>
          <a:xfrm>
            <a:off x="1207475" y="3134202"/>
            <a:ext cx="9870831" cy="30536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_tradnl" sz="1800" dirty="0" smtClean="0">
              <a:solidFill>
                <a:schemeClr val="tx1"/>
              </a:solidFill>
            </a:endParaRPr>
          </a:p>
          <a:p>
            <a:endParaRPr lang="es-MX" sz="1800" dirty="0">
              <a:solidFill>
                <a:schemeClr val="tx1"/>
              </a:solidFill>
            </a:endParaRPr>
          </a:p>
        </p:txBody>
      </p:sp>
      <p:sp>
        <p:nvSpPr>
          <p:cNvPr id="7" name="Elipse 6"/>
          <p:cNvSpPr/>
          <p:nvPr/>
        </p:nvSpPr>
        <p:spPr>
          <a:xfrm>
            <a:off x="8040414" y="5418968"/>
            <a:ext cx="2694925" cy="888710"/>
          </a:xfrm>
          <a:prstGeom prst="ellipse">
            <a:avLst/>
          </a:prstGeom>
          <a:solidFill>
            <a:srgbClr val="FFC000"/>
          </a:solidFill>
          <a:ln>
            <a:solidFill>
              <a:srgbClr val="FFFF00"/>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solidFill>
                  <a:srgbClr val="660033"/>
                </a:solidFill>
              </a:rPr>
              <a:t>Coordinador de archivos*</a:t>
            </a:r>
            <a:endParaRPr lang="es-MX" sz="2200" dirty="0">
              <a:solidFill>
                <a:srgbClr val="660033"/>
              </a:solidFill>
            </a:endParaRPr>
          </a:p>
        </p:txBody>
      </p:sp>
      <p:sp>
        <p:nvSpPr>
          <p:cNvPr id="8" name="Elipse 7"/>
          <p:cNvSpPr/>
          <p:nvPr/>
        </p:nvSpPr>
        <p:spPr>
          <a:xfrm>
            <a:off x="6755934" y="1742778"/>
            <a:ext cx="2529952" cy="1851758"/>
          </a:xfrm>
          <a:prstGeom prst="ellips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t>Personal que el titular determine</a:t>
            </a:r>
          </a:p>
        </p:txBody>
      </p:sp>
      <p:sp>
        <p:nvSpPr>
          <p:cNvPr id="9" name="Elipse 8"/>
          <p:cNvSpPr/>
          <p:nvPr/>
        </p:nvSpPr>
        <p:spPr>
          <a:xfrm>
            <a:off x="9370183" y="1748639"/>
            <a:ext cx="2537600" cy="1845898"/>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t>Titular del órgano de control interno</a:t>
            </a:r>
          </a:p>
        </p:txBody>
      </p:sp>
      <p:sp>
        <p:nvSpPr>
          <p:cNvPr id="10" name="Elipse 9"/>
          <p:cNvSpPr/>
          <p:nvPr/>
        </p:nvSpPr>
        <p:spPr>
          <a:xfrm>
            <a:off x="6385034" y="3665932"/>
            <a:ext cx="5806965" cy="1696224"/>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t>Titulares de las UA que propongan la reserva, </a:t>
            </a:r>
            <a:r>
              <a:rPr lang="es-MX" sz="2100" dirty="0" smtClean="0"/>
              <a:t>confidencialidad </a:t>
            </a:r>
            <a:r>
              <a:rPr lang="es-MX" sz="2100" dirty="0"/>
              <a:t>o </a:t>
            </a:r>
            <a:r>
              <a:rPr lang="es-MX" sz="2100" dirty="0" smtClean="0"/>
              <a:t>declaren la </a:t>
            </a:r>
            <a:r>
              <a:rPr lang="es-MX" sz="2100" dirty="0"/>
              <a:t>inexistencia de la información</a:t>
            </a:r>
          </a:p>
        </p:txBody>
      </p:sp>
      <p:sp>
        <p:nvSpPr>
          <p:cNvPr id="4" name="Marcador de contenido 3"/>
          <p:cNvSpPr>
            <a:spLocks noGrp="1"/>
          </p:cNvSpPr>
          <p:nvPr>
            <p:ph idx="1"/>
          </p:nvPr>
        </p:nvSpPr>
        <p:spPr>
          <a:xfrm>
            <a:off x="859565" y="2364858"/>
            <a:ext cx="5441172" cy="3197714"/>
          </a:xfrm>
        </p:spPr>
        <p:txBody>
          <a:bodyPr>
            <a:normAutofit/>
          </a:bodyPr>
          <a:lstStyle/>
          <a:p>
            <a:pPr algn="ctr"/>
            <a:r>
              <a:rPr lang="es-MX" sz="3200" dirty="0" smtClean="0">
                <a:solidFill>
                  <a:schemeClr val="tx1"/>
                </a:solidFill>
              </a:rPr>
              <a:t>El Comité </a:t>
            </a:r>
            <a:r>
              <a:rPr lang="es-MX" sz="3200" dirty="0">
                <a:solidFill>
                  <a:schemeClr val="tx1"/>
                </a:solidFill>
              </a:rPr>
              <a:t>de </a:t>
            </a:r>
            <a:r>
              <a:rPr lang="es-MX" sz="3200" dirty="0" smtClean="0">
                <a:solidFill>
                  <a:schemeClr val="tx1"/>
                </a:solidFill>
              </a:rPr>
              <a:t>Transparencia</a:t>
            </a:r>
            <a:r>
              <a:rPr lang="es-MX" sz="3200" dirty="0">
                <a:solidFill>
                  <a:schemeClr val="tx1"/>
                </a:solidFill>
              </a:rPr>
              <a:t>, </a:t>
            </a:r>
            <a:endParaRPr lang="es-MX" sz="3200" dirty="0" smtClean="0">
              <a:solidFill>
                <a:schemeClr val="tx1"/>
              </a:solidFill>
            </a:endParaRPr>
          </a:p>
          <a:p>
            <a:pPr algn="ctr"/>
            <a:r>
              <a:rPr lang="es-MX" sz="3200" dirty="0" smtClean="0">
                <a:solidFill>
                  <a:schemeClr val="tx1"/>
                </a:solidFill>
              </a:rPr>
              <a:t>se integrará de </a:t>
            </a:r>
            <a:r>
              <a:rPr lang="es-MX" sz="3200" dirty="0">
                <a:solidFill>
                  <a:schemeClr val="tx1"/>
                </a:solidFill>
              </a:rPr>
              <a:t>manera </a:t>
            </a:r>
            <a:endParaRPr lang="es-MX" sz="3200" dirty="0" smtClean="0">
              <a:solidFill>
                <a:schemeClr val="tx1"/>
              </a:solidFill>
            </a:endParaRPr>
          </a:p>
          <a:p>
            <a:pPr algn="ctr"/>
            <a:r>
              <a:rPr lang="es-MX" sz="3200" dirty="0" smtClean="0">
                <a:solidFill>
                  <a:schemeClr val="tx1"/>
                </a:solidFill>
              </a:rPr>
              <a:t>colegiada y </a:t>
            </a:r>
            <a:r>
              <a:rPr lang="es-MX" sz="3200" dirty="0">
                <a:solidFill>
                  <a:schemeClr val="tx1"/>
                </a:solidFill>
              </a:rPr>
              <a:t>número impar</a:t>
            </a:r>
            <a:r>
              <a:rPr lang="es-MX" sz="3200" b="1" dirty="0">
                <a:solidFill>
                  <a:schemeClr val="tx1"/>
                </a:solidFill>
              </a:rPr>
              <a:t> </a:t>
            </a:r>
            <a:endParaRPr lang="es-MX" sz="3200" b="1" dirty="0" smtClean="0">
              <a:solidFill>
                <a:schemeClr val="tx1"/>
              </a:solidFill>
            </a:endParaRPr>
          </a:p>
          <a:p>
            <a:pPr algn="ctr"/>
            <a:r>
              <a:rPr lang="es-MX" sz="3200" dirty="0" smtClean="0">
                <a:solidFill>
                  <a:schemeClr val="tx1"/>
                </a:solidFill>
              </a:rPr>
              <a:t>con </a:t>
            </a:r>
            <a:r>
              <a:rPr lang="es-MX" sz="3200" dirty="0">
                <a:solidFill>
                  <a:schemeClr val="tx1"/>
                </a:solidFill>
              </a:rPr>
              <a:t>las siguientes </a:t>
            </a:r>
            <a:endParaRPr lang="es-MX" sz="3200" dirty="0" smtClean="0">
              <a:solidFill>
                <a:schemeClr val="tx1"/>
              </a:solidFill>
            </a:endParaRPr>
          </a:p>
          <a:p>
            <a:pPr algn="ctr"/>
            <a:r>
              <a:rPr lang="es-MX" sz="3200" dirty="0" smtClean="0">
                <a:solidFill>
                  <a:schemeClr val="tx1"/>
                </a:solidFill>
              </a:rPr>
              <a:t>personas </a:t>
            </a:r>
            <a:r>
              <a:rPr lang="es-MX" sz="3200" dirty="0">
                <a:solidFill>
                  <a:schemeClr val="tx1"/>
                </a:solidFill>
              </a:rPr>
              <a:t>servidoras públicas</a:t>
            </a:r>
            <a:r>
              <a:rPr lang="es-MX" sz="3200" dirty="0" smtClean="0">
                <a:solidFill>
                  <a:schemeClr val="tx1"/>
                </a:solidFill>
              </a:rPr>
              <a:t>:</a:t>
            </a:r>
            <a:endParaRPr lang="es-MX" sz="3200" dirty="0">
              <a:solidFill>
                <a:schemeClr val="tx1"/>
              </a:solidFill>
            </a:endParaRPr>
          </a:p>
        </p:txBody>
      </p:sp>
    </p:spTree>
    <p:extLst>
      <p:ext uri="{BB962C8B-B14F-4D97-AF65-F5344CB8AC3E}">
        <p14:creationId xmlns:p14="http://schemas.microsoft.com/office/powerpoint/2010/main" val="199509845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24819" y="4755099"/>
            <a:ext cx="5684520" cy="1472283"/>
          </a:xfrm>
          <a:prstGeom prst="rect">
            <a:avLst/>
          </a:prstGeom>
          <a:solidFill>
            <a:srgbClr val="92D05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Supervisar la aplicación de los criterios, en materia de catalogación y conservación de los documentos, así como la organización de archivos</a:t>
            </a:r>
          </a:p>
        </p:txBody>
      </p:sp>
      <p:sp>
        <p:nvSpPr>
          <p:cNvPr id="11" name="10 Rectángulo"/>
          <p:cNvSpPr/>
          <p:nvPr/>
        </p:nvSpPr>
        <p:spPr>
          <a:xfrm>
            <a:off x="324819" y="3436200"/>
            <a:ext cx="5684520" cy="117336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Suscribir las declaraciones de inexistencia de la información o de acceso restringido</a:t>
            </a:r>
          </a:p>
        </p:txBody>
      </p:sp>
      <p:sp>
        <p:nvSpPr>
          <p:cNvPr id="3" name="Rectángulo redondeado 2"/>
          <p:cNvSpPr/>
          <p:nvPr/>
        </p:nvSpPr>
        <p:spPr>
          <a:xfrm>
            <a:off x="10072595" y="6464046"/>
            <a:ext cx="1741571" cy="2436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90</a:t>
            </a:r>
          </a:p>
        </p:txBody>
      </p:sp>
      <p:sp>
        <p:nvSpPr>
          <p:cNvPr id="13" name="Título 1"/>
          <p:cNvSpPr txBox="1">
            <a:spLocks/>
          </p:cNvSpPr>
          <p:nvPr/>
        </p:nvSpPr>
        <p:spPr>
          <a:xfrm>
            <a:off x="3628180" y="472441"/>
            <a:ext cx="7543800" cy="12960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lnSpc>
                <a:spcPct val="100000"/>
              </a:lnSpc>
              <a:spcBef>
                <a:spcPts val="1200"/>
              </a:spcBef>
              <a:buClr>
                <a:schemeClr val="accent1"/>
              </a:buClr>
              <a:buSzPct val="100000"/>
            </a:pPr>
            <a:r>
              <a:rPr lang="es-MX" sz="3200" b="1" dirty="0" smtClean="0">
                <a:solidFill>
                  <a:srgbClr val="00B0F0"/>
                </a:solidFill>
                <a:latin typeface="+mn-lt"/>
              </a:rPr>
              <a:t>Comités de Transparencia</a:t>
            </a:r>
          </a:p>
          <a:p>
            <a:pPr algn="r">
              <a:lnSpc>
                <a:spcPct val="100000"/>
              </a:lnSpc>
              <a:spcBef>
                <a:spcPts val="1200"/>
              </a:spcBef>
              <a:buClr>
                <a:schemeClr val="accent1"/>
              </a:buClr>
              <a:buSzPct val="100000"/>
            </a:pPr>
            <a:r>
              <a:rPr lang="es-MX" sz="3200" b="1" dirty="0" smtClean="0">
                <a:solidFill>
                  <a:srgbClr val="00B0F0"/>
                </a:solidFill>
                <a:latin typeface="+mn-lt"/>
              </a:rPr>
              <a:t>Competencia</a:t>
            </a:r>
            <a:endParaRPr lang="es-MX" sz="3200" b="1" dirty="0">
              <a:solidFill>
                <a:srgbClr val="00B0F0"/>
              </a:solidFill>
              <a:latin typeface="+mn-lt"/>
            </a:endParaRPr>
          </a:p>
        </p:txBody>
      </p:sp>
      <p:sp>
        <p:nvSpPr>
          <p:cNvPr id="16" name="11 Rectángulo"/>
          <p:cNvSpPr/>
          <p:nvPr/>
        </p:nvSpPr>
        <p:spPr>
          <a:xfrm>
            <a:off x="324819" y="1913984"/>
            <a:ext cx="5684520" cy="137667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Confirmar, modificar o revocar la clasificación de la información o declaración de inexistencia o incompetencia que propongan las UA </a:t>
            </a:r>
          </a:p>
        </p:txBody>
      </p:sp>
      <p:sp>
        <p:nvSpPr>
          <p:cNvPr id="17" name="7 Rectángulo"/>
          <p:cNvSpPr/>
          <p:nvPr/>
        </p:nvSpPr>
        <p:spPr>
          <a:xfrm>
            <a:off x="6009339" y="4755100"/>
            <a:ext cx="5925019" cy="1472281"/>
          </a:xfrm>
          <a:prstGeom prst="rect">
            <a:avLst/>
          </a:prstGeom>
          <a:solidFill>
            <a:schemeClr val="tx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Aprobar el programa anual de capacitación </a:t>
            </a:r>
            <a:r>
              <a:rPr lang="es-MX" sz="2300" dirty="0" smtClean="0">
                <a:latin typeface="Arial" panose="020B0604020202020204" pitchFamily="34" charset="0"/>
                <a:cs typeface="Arial" panose="020B0604020202020204" pitchFamily="34" charset="0"/>
              </a:rPr>
              <a:t>(que proponga la UT) del </a:t>
            </a:r>
            <a:r>
              <a:rPr lang="es-MX" sz="2300" dirty="0">
                <a:latin typeface="Arial" panose="020B0604020202020204" pitchFamily="34" charset="0"/>
                <a:cs typeface="Arial" panose="020B0604020202020204" pitchFamily="34" charset="0"/>
              </a:rPr>
              <a:t>sujeto obligado y verificar su cumplimiento</a:t>
            </a:r>
          </a:p>
        </p:txBody>
      </p:sp>
      <p:sp>
        <p:nvSpPr>
          <p:cNvPr id="18" name="9 Rectángulo"/>
          <p:cNvSpPr/>
          <p:nvPr/>
        </p:nvSpPr>
        <p:spPr>
          <a:xfrm>
            <a:off x="6009340" y="1913984"/>
            <a:ext cx="5925018" cy="1375991"/>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Ordena la generación de la información a las áreas competentes o que expongan las razones de las </a:t>
            </a:r>
            <a:r>
              <a:rPr lang="es-MX" sz="2300" dirty="0" smtClean="0">
                <a:latin typeface="Arial" panose="020B0604020202020204" pitchFamily="34" charset="0"/>
                <a:cs typeface="Arial" panose="020B0604020202020204" pitchFamily="34" charset="0"/>
              </a:rPr>
              <a:t>inexistencia</a:t>
            </a:r>
            <a:endParaRPr lang="es-MX" sz="2400" dirty="0"/>
          </a:p>
        </p:txBody>
      </p:sp>
      <p:sp>
        <p:nvSpPr>
          <p:cNvPr id="19" name="5 Rectángulo"/>
          <p:cNvSpPr/>
          <p:nvPr/>
        </p:nvSpPr>
        <p:spPr>
          <a:xfrm>
            <a:off x="6009339" y="3435513"/>
            <a:ext cx="5925019" cy="117404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a:latin typeface="Arial" panose="020B0604020202020204" pitchFamily="34" charset="0"/>
                <a:cs typeface="Arial" panose="020B0604020202020204" pitchFamily="34" charset="0"/>
              </a:rPr>
              <a:t>Establecer políticas para facilitar la obtención de información y el ejercicio del Derecho de Acceso a la Información Pública</a:t>
            </a:r>
          </a:p>
        </p:txBody>
      </p:sp>
    </p:spTree>
    <p:extLst>
      <p:ext uri="{BB962C8B-B14F-4D97-AF65-F5344CB8AC3E}">
        <p14:creationId xmlns:p14="http://schemas.microsoft.com/office/powerpoint/2010/main" val="3908753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11880" y="526504"/>
            <a:ext cx="7543800" cy="1169348"/>
          </a:xfrm>
        </p:spPr>
        <p:txBody>
          <a:bodyPr>
            <a:noAutofit/>
          </a:bodyPr>
          <a:lstStyle/>
          <a:p>
            <a:pPr algn="r"/>
            <a:r>
              <a:rPr lang="es-MX" sz="2000" b="1" dirty="0">
                <a:solidFill>
                  <a:srgbClr val="00B0F0"/>
                </a:solidFill>
                <a:latin typeface="+mn-lt"/>
              </a:rPr>
              <a:t>Tema 2 </a:t>
            </a:r>
            <a:br>
              <a:rPr lang="es-MX" sz="2000" b="1" dirty="0">
                <a:solidFill>
                  <a:srgbClr val="00B0F0"/>
                </a:solidFill>
                <a:latin typeface="+mn-lt"/>
              </a:rPr>
            </a:br>
            <a:r>
              <a:rPr lang="es-MX" sz="2000" b="1" dirty="0">
                <a:solidFill>
                  <a:srgbClr val="00B0F0"/>
                </a:solidFill>
                <a:latin typeface="+mn-lt"/>
              </a:rPr>
              <a:t>Responsables en Materia de </a:t>
            </a:r>
            <a:br>
              <a:rPr lang="es-MX" sz="2000" b="1" dirty="0">
                <a:solidFill>
                  <a:srgbClr val="00B0F0"/>
                </a:solidFill>
                <a:latin typeface="+mn-lt"/>
              </a:rPr>
            </a:br>
            <a:r>
              <a:rPr lang="es-MX" sz="2000" b="1" dirty="0">
                <a:solidFill>
                  <a:srgbClr val="00B0F0"/>
                </a:solidFill>
                <a:latin typeface="+mn-lt"/>
              </a:rPr>
              <a:t>Transparencia y Acceso a la Información </a:t>
            </a:r>
          </a:p>
        </p:txBody>
      </p:sp>
      <p:sp>
        <p:nvSpPr>
          <p:cNvPr id="3" name="Marcador de contenido 2"/>
          <p:cNvSpPr>
            <a:spLocks noGrp="1"/>
          </p:cNvSpPr>
          <p:nvPr>
            <p:ph idx="1"/>
          </p:nvPr>
        </p:nvSpPr>
        <p:spPr/>
        <p:txBody>
          <a:bodyPr>
            <a:noAutofit/>
          </a:bodyPr>
          <a:lstStyle/>
          <a:p>
            <a:pPr algn="ctr"/>
            <a:endParaRPr lang="es-ES_tradnl" sz="3300" b="1" dirty="0">
              <a:solidFill>
                <a:schemeClr val="tx1"/>
              </a:solidFill>
            </a:endParaRPr>
          </a:p>
          <a:p>
            <a:pPr algn="ctr"/>
            <a:r>
              <a:rPr lang="es-ES_tradnl" sz="3000" b="1" dirty="0">
                <a:solidFill>
                  <a:schemeClr val="tx1"/>
                </a:solidFill>
              </a:rPr>
              <a:t>2.4 </a:t>
            </a:r>
            <a:endParaRPr lang="es-ES_tradnl" sz="3000" b="1" dirty="0" smtClean="0">
              <a:solidFill>
                <a:schemeClr val="tx1"/>
              </a:solidFill>
            </a:endParaRPr>
          </a:p>
          <a:p>
            <a:pPr algn="ctr"/>
            <a:r>
              <a:rPr lang="es-ES_tradnl" sz="3000" b="1" dirty="0" smtClean="0">
                <a:solidFill>
                  <a:schemeClr val="tx1"/>
                </a:solidFill>
              </a:rPr>
              <a:t> </a:t>
            </a:r>
            <a:r>
              <a:rPr lang="es-ES_tradnl" sz="3000" b="1" dirty="0">
                <a:solidFill>
                  <a:schemeClr val="tx1"/>
                </a:solidFill>
              </a:rPr>
              <a:t>Unidades de Transparencia</a:t>
            </a:r>
            <a:r>
              <a:rPr lang="es-MX" sz="3000" dirty="0">
                <a:solidFill>
                  <a:schemeClr val="tx1"/>
                </a:solidFill>
              </a:rPr>
              <a:t/>
            </a:r>
            <a:br>
              <a:rPr lang="es-MX" sz="3000" dirty="0">
                <a:solidFill>
                  <a:schemeClr val="tx1"/>
                </a:solidFill>
              </a:rPr>
            </a:br>
            <a:endParaRPr lang="es-MX" sz="30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530" y="3857414"/>
            <a:ext cx="4858379" cy="1704920"/>
          </a:xfrm>
          <a:prstGeom prst="rect">
            <a:avLst/>
          </a:prstGeom>
        </p:spPr>
      </p:pic>
    </p:spTree>
    <p:extLst>
      <p:ext uri="{BB962C8B-B14F-4D97-AF65-F5344CB8AC3E}">
        <p14:creationId xmlns:p14="http://schemas.microsoft.com/office/powerpoint/2010/main" val="3100653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3681" y="2161045"/>
            <a:ext cx="10925504" cy="3955976"/>
          </a:xfrm>
        </p:spPr>
        <p:txBody>
          <a:bodyPr>
            <a:normAutofit/>
          </a:bodyPr>
          <a:lstStyle/>
          <a:p>
            <a:pPr>
              <a:lnSpc>
                <a:spcPct val="110000"/>
              </a:lnSpc>
            </a:pPr>
            <a:r>
              <a:rPr lang="es-MX" sz="2400" dirty="0" smtClean="0">
                <a:solidFill>
                  <a:schemeClr val="accent6">
                    <a:lumMod val="50000"/>
                  </a:schemeClr>
                </a:solidFill>
                <a:latin typeface="Arial" panose="020B0604020202020204" pitchFamily="34" charset="0"/>
                <a:cs typeface="Arial" panose="020B0604020202020204" pitchFamily="34" charset="0"/>
              </a:rPr>
              <a:t>Los </a:t>
            </a:r>
            <a:r>
              <a:rPr lang="es-MX" sz="2400" dirty="0">
                <a:solidFill>
                  <a:schemeClr val="accent6">
                    <a:lumMod val="50000"/>
                  </a:schemeClr>
                </a:solidFill>
                <a:latin typeface="Arial" panose="020B0604020202020204" pitchFamily="34" charset="0"/>
                <a:cs typeface="Arial" panose="020B0604020202020204" pitchFamily="34" charset="0"/>
              </a:rPr>
              <a:t>sujetos obligados deberán de contar con una </a:t>
            </a:r>
            <a:r>
              <a:rPr lang="es-MX" sz="2400" b="1" dirty="0">
                <a:solidFill>
                  <a:schemeClr val="accent6">
                    <a:lumMod val="50000"/>
                  </a:schemeClr>
                </a:solidFill>
                <a:latin typeface="Arial" panose="020B0604020202020204" pitchFamily="34" charset="0"/>
                <a:cs typeface="Arial" panose="020B0604020202020204" pitchFamily="34" charset="0"/>
              </a:rPr>
              <a:t>Unidad de Transparencia</a:t>
            </a:r>
            <a:r>
              <a:rPr lang="es-MX" sz="2400" dirty="0">
                <a:solidFill>
                  <a:schemeClr val="accent6">
                    <a:lumMod val="50000"/>
                  </a:schemeClr>
                </a:solidFill>
                <a:latin typeface="Arial" panose="020B0604020202020204" pitchFamily="34" charset="0"/>
                <a:cs typeface="Arial" panose="020B0604020202020204" pitchFamily="34" charset="0"/>
              </a:rPr>
              <a:t>, </a:t>
            </a:r>
            <a:r>
              <a:rPr lang="es-MX" sz="2400" dirty="0" smtClean="0">
                <a:solidFill>
                  <a:srgbClr val="00B0F0"/>
                </a:solidFill>
                <a:latin typeface="Arial" panose="020B0604020202020204" pitchFamily="34" charset="0"/>
                <a:cs typeface="Arial" panose="020B0604020202020204" pitchFamily="34" charset="0"/>
              </a:rPr>
              <a:t>(características) </a:t>
            </a:r>
            <a:r>
              <a:rPr lang="es-MX" sz="2400" dirty="0" smtClean="0">
                <a:solidFill>
                  <a:schemeClr val="accent6">
                    <a:lumMod val="50000"/>
                  </a:schemeClr>
                </a:solidFill>
                <a:latin typeface="Arial" panose="020B0604020202020204" pitchFamily="34" charset="0"/>
                <a:cs typeface="Arial" panose="020B0604020202020204" pitchFamily="34" charset="0"/>
              </a:rPr>
              <a:t>en </a:t>
            </a:r>
            <a:r>
              <a:rPr lang="es-MX" sz="2400" dirty="0">
                <a:solidFill>
                  <a:schemeClr val="accent6">
                    <a:lumMod val="50000"/>
                  </a:schemeClr>
                </a:solidFill>
                <a:latin typeface="Arial" panose="020B0604020202020204" pitchFamily="34" charset="0"/>
                <a:cs typeface="Arial" panose="020B0604020202020204" pitchFamily="34" charset="0"/>
              </a:rPr>
              <a:t>oficinas visibles y accesibles al público, que </a:t>
            </a:r>
            <a:r>
              <a:rPr lang="es-MX" sz="2400" b="1" dirty="0">
                <a:solidFill>
                  <a:schemeClr val="accent6">
                    <a:lumMod val="50000"/>
                  </a:schemeClr>
                </a:solidFill>
                <a:latin typeface="Arial" panose="020B0604020202020204" pitchFamily="34" charset="0"/>
                <a:cs typeface="Arial" panose="020B0604020202020204" pitchFamily="34" charset="0"/>
              </a:rPr>
              <a:t>dependerá del titular del sujeto obligado </a:t>
            </a:r>
            <a:r>
              <a:rPr lang="es-MX" sz="2400" dirty="0">
                <a:solidFill>
                  <a:schemeClr val="accent6">
                    <a:lumMod val="50000"/>
                  </a:schemeClr>
                </a:solidFill>
                <a:latin typeface="Arial" panose="020B0604020202020204" pitchFamily="34" charset="0"/>
                <a:cs typeface="Arial" panose="020B0604020202020204" pitchFamily="34" charset="0"/>
              </a:rPr>
              <a:t>y se integrará por </a:t>
            </a:r>
            <a:r>
              <a:rPr lang="es-MX" sz="2400" b="1" dirty="0">
                <a:solidFill>
                  <a:schemeClr val="accent6">
                    <a:lumMod val="50000"/>
                  </a:schemeClr>
                </a:solidFill>
                <a:latin typeface="Arial" panose="020B0604020202020204" pitchFamily="34" charset="0"/>
                <a:cs typeface="Arial" panose="020B0604020202020204" pitchFamily="34" charset="0"/>
              </a:rPr>
              <a:t>un responsable </a:t>
            </a:r>
            <a:r>
              <a:rPr lang="es-MX" sz="2400" dirty="0">
                <a:solidFill>
                  <a:schemeClr val="accent6">
                    <a:lumMod val="50000"/>
                  </a:schemeClr>
                </a:solidFill>
                <a:latin typeface="Arial" panose="020B0604020202020204" pitchFamily="34" charset="0"/>
                <a:cs typeface="Arial" panose="020B0604020202020204" pitchFamily="34" charset="0"/>
              </a:rPr>
              <a:t>y por el personal que para el efecto se designe. </a:t>
            </a:r>
            <a:endParaRPr lang="es-MX" sz="2400" dirty="0" smtClean="0">
              <a:solidFill>
                <a:schemeClr val="accent6">
                  <a:lumMod val="50000"/>
                </a:schemeClr>
              </a:solidFill>
              <a:latin typeface="Arial" panose="020B0604020202020204" pitchFamily="34" charset="0"/>
              <a:cs typeface="Arial" panose="020B0604020202020204" pitchFamily="34" charset="0"/>
            </a:endParaRPr>
          </a:p>
          <a:p>
            <a:pPr>
              <a:lnSpc>
                <a:spcPct val="110000"/>
              </a:lnSpc>
            </a:pPr>
            <a:r>
              <a:rPr lang="es-ES_tradnl" sz="2400" dirty="0" smtClean="0">
                <a:solidFill>
                  <a:schemeClr val="accent6">
                    <a:lumMod val="50000"/>
                  </a:schemeClr>
                </a:solidFill>
                <a:latin typeface="Arial" panose="020B0604020202020204" pitchFamily="34" charset="0"/>
                <a:cs typeface="Arial" panose="020B0604020202020204" pitchFamily="34" charset="0"/>
              </a:rPr>
              <a:t>Podrá </a:t>
            </a:r>
            <a:r>
              <a:rPr lang="es-ES_tradnl" sz="2400" dirty="0">
                <a:solidFill>
                  <a:schemeClr val="accent6">
                    <a:lumMod val="50000"/>
                  </a:schemeClr>
                </a:solidFill>
                <a:latin typeface="Arial" panose="020B0604020202020204" pitchFamily="34" charset="0"/>
                <a:cs typeface="Arial" panose="020B0604020202020204" pitchFamily="34" charset="0"/>
              </a:rPr>
              <a:t>dar </a:t>
            </a:r>
            <a:r>
              <a:rPr lang="es-ES_tradnl" sz="2400" b="1" dirty="0">
                <a:solidFill>
                  <a:schemeClr val="accent6">
                    <a:lumMod val="50000"/>
                  </a:schemeClr>
                </a:solidFill>
                <a:latin typeface="Arial" panose="020B0604020202020204" pitchFamily="34" charset="0"/>
                <a:cs typeface="Arial" panose="020B0604020202020204" pitchFamily="34" charset="0"/>
              </a:rPr>
              <a:t>aviso al superior jerárquico </a:t>
            </a:r>
            <a:r>
              <a:rPr lang="es-ES_tradnl" sz="2400" dirty="0">
                <a:solidFill>
                  <a:schemeClr val="accent6">
                    <a:lumMod val="50000"/>
                  </a:schemeClr>
                </a:solidFill>
                <a:latin typeface="Arial" panose="020B0604020202020204" pitchFamily="34" charset="0"/>
                <a:cs typeface="Arial" panose="020B0604020202020204" pitchFamily="34" charset="0"/>
              </a:rPr>
              <a:t>en caso de que algún área se niegue a colaborar</a:t>
            </a:r>
            <a:r>
              <a:rPr lang="es-ES_tradnl" sz="2400" dirty="0" smtClean="0">
                <a:solidFill>
                  <a:schemeClr val="accent6">
                    <a:lumMod val="50000"/>
                  </a:schemeClr>
                </a:solidFill>
                <a:latin typeface="Arial" panose="020B0604020202020204" pitchFamily="34" charset="0"/>
                <a:cs typeface="Arial" panose="020B0604020202020204" pitchFamily="34" charset="0"/>
              </a:rPr>
              <a:t>.</a:t>
            </a:r>
            <a:r>
              <a:rPr lang="es-MX" sz="2400" dirty="0">
                <a:solidFill>
                  <a:schemeClr val="accent6">
                    <a:lumMod val="50000"/>
                  </a:schemeClr>
                </a:solidFill>
                <a:latin typeface="Arial" panose="020B0604020202020204" pitchFamily="34" charset="0"/>
                <a:cs typeface="Arial" panose="020B0604020202020204" pitchFamily="34" charset="0"/>
              </a:rPr>
              <a:t> </a:t>
            </a:r>
            <a:endParaRPr lang="es-MX" sz="2400" dirty="0" smtClean="0">
              <a:solidFill>
                <a:schemeClr val="accent6">
                  <a:lumMod val="50000"/>
                </a:schemeClr>
              </a:solidFill>
              <a:latin typeface="Arial" panose="020B0604020202020204" pitchFamily="34" charset="0"/>
              <a:cs typeface="Arial" panose="020B0604020202020204" pitchFamily="34" charset="0"/>
            </a:endParaRPr>
          </a:p>
          <a:p>
            <a:pPr>
              <a:lnSpc>
                <a:spcPct val="110000"/>
              </a:lnSpc>
            </a:pPr>
            <a:r>
              <a:rPr lang="es-MX" sz="2400" dirty="0" smtClean="0">
                <a:solidFill>
                  <a:schemeClr val="accent6">
                    <a:lumMod val="50000"/>
                  </a:schemeClr>
                </a:solidFill>
                <a:latin typeface="Arial" panose="020B0604020202020204" pitchFamily="34" charset="0"/>
                <a:cs typeface="Arial" panose="020B0604020202020204" pitchFamily="34" charset="0"/>
              </a:rPr>
              <a:t>Los </a:t>
            </a:r>
            <a:r>
              <a:rPr lang="es-MX" sz="2400" dirty="0">
                <a:solidFill>
                  <a:schemeClr val="accent6">
                    <a:lumMod val="50000"/>
                  </a:schemeClr>
                </a:solidFill>
                <a:latin typeface="Arial" panose="020B0604020202020204" pitchFamily="34" charset="0"/>
                <a:cs typeface="Arial" panose="020B0604020202020204" pitchFamily="34" charset="0"/>
              </a:rPr>
              <a:t>sujetos obligados harán del conocimiento del Instituto (INFODF) la integración de su Unidad de Transparencia.</a:t>
            </a:r>
          </a:p>
          <a:p>
            <a:pPr>
              <a:lnSpc>
                <a:spcPct val="110000"/>
              </a:lnSpc>
            </a:pPr>
            <a:endParaRPr lang="es-MX" sz="2400" dirty="0">
              <a:solidFill>
                <a:schemeClr val="accent6">
                  <a:lumMod val="50000"/>
                </a:schemeClr>
              </a:solidFill>
              <a:latin typeface="Arial" panose="020B0604020202020204" pitchFamily="34" charset="0"/>
              <a:cs typeface="Arial" panose="020B0604020202020204" pitchFamily="34" charset="0"/>
            </a:endParaRPr>
          </a:p>
          <a:p>
            <a:pPr>
              <a:lnSpc>
                <a:spcPct val="110000"/>
              </a:lnSpc>
            </a:pPr>
            <a:endParaRPr lang="es-MX" sz="2400" dirty="0">
              <a:solidFill>
                <a:schemeClr val="accent6">
                  <a:lumMod val="50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10207752" y="6457328"/>
            <a:ext cx="1573941" cy="328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dirty="0" smtClean="0"/>
              <a:t>Artículo 92</a:t>
            </a:r>
            <a:endParaRPr lang="es-MX" dirty="0"/>
          </a:p>
        </p:txBody>
      </p:sp>
      <p:sp>
        <p:nvSpPr>
          <p:cNvPr id="4" name="Título 1"/>
          <p:cNvSpPr txBox="1">
            <a:spLocks/>
          </p:cNvSpPr>
          <p:nvPr/>
        </p:nvSpPr>
        <p:spPr>
          <a:xfrm>
            <a:off x="3801209" y="912669"/>
            <a:ext cx="7429499" cy="7637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3600" b="1" dirty="0" smtClean="0">
                <a:solidFill>
                  <a:srgbClr val="00B0F0"/>
                </a:solidFill>
                <a:latin typeface="+mn-lt"/>
              </a:rPr>
              <a:t>Unidad de Transparencia </a:t>
            </a:r>
            <a:endParaRPr lang="es-MX" sz="3600" b="1" dirty="0">
              <a:solidFill>
                <a:srgbClr val="00B0F0"/>
              </a:solidFill>
              <a:latin typeface="+mn-lt"/>
            </a:endParaRPr>
          </a:p>
        </p:txBody>
      </p:sp>
    </p:spTree>
    <p:extLst>
      <p:ext uri="{BB962C8B-B14F-4D97-AF65-F5344CB8AC3E}">
        <p14:creationId xmlns:p14="http://schemas.microsoft.com/office/powerpoint/2010/main" val="144658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8639" y="1777724"/>
            <a:ext cx="10641720" cy="4198256"/>
          </a:xfrm>
        </p:spPr>
        <p:txBody>
          <a:bodyPr>
            <a:noAutofit/>
          </a:bodyPr>
          <a:lstStyle/>
          <a:p>
            <a:pPr marL="0" indent="0" algn="just">
              <a:lnSpc>
                <a:spcPct val="100000"/>
              </a:lnSpc>
              <a:buNone/>
            </a:pPr>
            <a:r>
              <a:rPr lang="es-MX" sz="2200" b="1" dirty="0" smtClean="0">
                <a:solidFill>
                  <a:srgbClr val="00B0F0"/>
                </a:solidFill>
              </a:rPr>
              <a:t>     Atribuciones:</a:t>
            </a:r>
          </a:p>
          <a:p>
            <a:pPr algn="just">
              <a:lnSpc>
                <a:spcPct val="100000"/>
              </a:lnSpc>
              <a:buFont typeface="Wingdings" panose="05000000000000000000" pitchFamily="2" charset="2"/>
              <a:buChar char="v"/>
            </a:pPr>
            <a:r>
              <a:rPr lang="es-ES_tradnl" sz="2200" dirty="0">
                <a:solidFill>
                  <a:schemeClr val="tx1"/>
                </a:solidFill>
              </a:rPr>
              <a:t> </a:t>
            </a:r>
            <a:r>
              <a:rPr lang="es-MX" sz="2200" dirty="0">
                <a:solidFill>
                  <a:schemeClr val="tx2">
                    <a:lumMod val="75000"/>
                  </a:schemeClr>
                </a:solidFill>
                <a:latin typeface="Arial" panose="020B0604020202020204" pitchFamily="34" charset="0"/>
                <a:cs typeface="Arial" panose="020B0604020202020204" pitchFamily="34" charset="0"/>
              </a:rPr>
              <a:t>Asesorar y orientar de manera sencilla, comprensible y accesible a los </a:t>
            </a:r>
            <a:r>
              <a:rPr lang="es-MX" sz="2200" dirty="0" smtClean="0">
                <a:solidFill>
                  <a:schemeClr val="tx2">
                    <a:lumMod val="75000"/>
                  </a:schemeClr>
                </a:solidFill>
                <a:latin typeface="Arial" panose="020B0604020202020204" pitchFamily="34" charset="0"/>
                <a:cs typeface="Arial" panose="020B0604020202020204" pitchFamily="34" charset="0"/>
              </a:rPr>
              <a:t>solicitantes.</a:t>
            </a:r>
          </a:p>
          <a:p>
            <a:pPr algn="just">
              <a:lnSpc>
                <a:spcPct val="100000"/>
              </a:lnSpc>
              <a:buFont typeface="Wingdings" panose="05000000000000000000" pitchFamily="2" charset="2"/>
              <a:buChar char="v"/>
            </a:pPr>
            <a:r>
              <a:rPr lang="es-ES_tradnl" sz="2200" dirty="0" smtClean="0">
                <a:solidFill>
                  <a:schemeClr val="tx2">
                    <a:lumMod val="75000"/>
                  </a:schemeClr>
                </a:solidFill>
                <a:latin typeface="Arial" panose="020B0604020202020204" pitchFamily="34" charset="0"/>
                <a:cs typeface="Arial" panose="020B0604020202020204" pitchFamily="34" charset="0"/>
              </a:rPr>
              <a:t> </a:t>
            </a:r>
            <a:r>
              <a:rPr lang="es-ES_tradnl" sz="2200" dirty="0">
                <a:solidFill>
                  <a:schemeClr val="tx2">
                    <a:lumMod val="75000"/>
                  </a:schemeClr>
                </a:solidFill>
                <a:latin typeface="Arial" panose="020B0604020202020204" pitchFamily="34" charset="0"/>
                <a:cs typeface="Arial" panose="020B0604020202020204" pitchFamily="34" charset="0"/>
              </a:rPr>
              <a:t>Capturar, ordenar, analizar y procesar las solicitudes de información </a:t>
            </a:r>
            <a:r>
              <a:rPr lang="es-ES_tradnl" sz="2200" dirty="0" smtClean="0">
                <a:solidFill>
                  <a:schemeClr val="tx2">
                    <a:lumMod val="75000"/>
                  </a:schemeClr>
                </a:solidFill>
                <a:latin typeface="Arial" panose="020B0604020202020204" pitchFamily="34" charset="0"/>
                <a:cs typeface="Arial" panose="020B0604020202020204" pitchFamily="34" charset="0"/>
              </a:rPr>
              <a:t>hasta </a:t>
            </a:r>
            <a:r>
              <a:rPr lang="es-ES_tradnl" sz="2200" dirty="0">
                <a:solidFill>
                  <a:schemeClr val="tx2">
                    <a:lumMod val="75000"/>
                  </a:schemeClr>
                </a:solidFill>
                <a:latin typeface="Arial" panose="020B0604020202020204" pitchFamily="34" charset="0"/>
                <a:cs typeface="Arial" panose="020B0604020202020204" pitchFamily="34" charset="0"/>
              </a:rPr>
              <a:t>la entrega de la respuesta</a:t>
            </a:r>
            <a:r>
              <a:rPr lang="es-ES_tradnl" sz="2200" dirty="0" smtClean="0">
                <a:solidFill>
                  <a:schemeClr val="tx2">
                    <a:lumMod val="75000"/>
                  </a:schemeClr>
                </a:solidFill>
                <a:latin typeface="Arial" panose="020B0604020202020204" pitchFamily="34" charset="0"/>
                <a:cs typeface="Arial" panose="020B0604020202020204" pitchFamily="34" charset="0"/>
              </a:rPr>
              <a:t>.</a:t>
            </a:r>
          </a:p>
          <a:p>
            <a:pPr algn="just">
              <a:lnSpc>
                <a:spcPct val="100000"/>
              </a:lnSpc>
              <a:buFont typeface="Wingdings" panose="05000000000000000000" pitchFamily="2" charset="2"/>
              <a:buChar char="v"/>
            </a:pPr>
            <a:r>
              <a:rPr lang="es-MX" sz="2200" dirty="0" smtClean="0">
                <a:solidFill>
                  <a:schemeClr val="tx2">
                    <a:lumMod val="75000"/>
                  </a:schemeClr>
                </a:solidFill>
                <a:latin typeface="Arial" panose="020B0604020202020204" pitchFamily="34" charset="0"/>
                <a:cs typeface="Arial" panose="020B0604020202020204" pitchFamily="34" charset="0"/>
              </a:rPr>
              <a:t> Recabar</a:t>
            </a:r>
            <a:r>
              <a:rPr lang="es-MX" sz="2200" dirty="0">
                <a:solidFill>
                  <a:schemeClr val="tx2">
                    <a:lumMod val="75000"/>
                  </a:schemeClr>
                </a:solidFill>
                <a:latin typeface="Arial" panose="020B0604020202020204" pitchFamily="34" charset="0"/>
                <a:cs typeface="Arial" panose="020B0604020202020204" pitchFamily="34" charset="0"/>
              </a:rPr>
              <a:t>, publicar y actualizar </a:t>
            </a:r>
            <a:r>
              <a:rPr lang="es-MX" sz="2200" dirty="0" smtClean="0">
                <a:solidFill>
                  <a:schemeClr val="tx2">
                    <a:lumMod val="75000"/>
                  </a:schemeClr>
                </a:solidFill>
                <a:latin typeface="Arial" panose="020B0604020202020204" pitchFamily="34" charset="0"/>
                <a:cs typeface="Arial" panose="020B0604020202020204" pitchFamily="34" charset="0"/>
              </a:rPr>
              <a:t>las </a:t>
            </a:r>
            <a:r>
              <a:rPr lang="es-MX" sz="2200" dirty="0">
                <a:solidFill>
                  <a:schemeClr val="tx2">
                    <a:lumMod val="75000"/>
                  </a:schemeClr>
                </a:solidFill>
                <a:latin typeface="Arial" panose="020B0604020202020204" pitchFamily="34" charset="0"/>
                <a:cs typeface="Arial" panose="020B0604020202020204" pitchFamily="34" charset="0"/>
              </a:rPr>
              <a:t>obligaciones de </a:t>
            </a:r>
            <a:r>
              <a:rPr lang="es-MX" sz="2200" dirty="0" smtClean="0">
                <a:solidFill>
                  <a:schemeClr val="tx2">
                    <a:lumMod val="75000"/>
                  </a:schemeClr>
                </a:solidFill>
                <a:latin typeface="Arial" panose="020B0604020202020204" pitchFamily="34" charset="0"/>
                <a:cs typeface="Arial" panose="020B0604020202020204" pitchFamily="34" charset="0"/>
              </a:rPr>
              <a:t>transparencia.</a:t>
            </a:r>
            <a:endParaRPr lang="es-ES_tradnl" sz="2200" dirty="0">
              <a:solidFill>
                <a:schemeClr val="tx2">
                  <a:lumMod val="75000"/>
                </a:schemeClr>
              </a:solidFill>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v"/>
            </a:pPr>
            <a:r>
              <a:rPr lang="es-ES_tradnl" sz="2200" dirty="0">
                <a:solidFill>
                  <a:schemeClr val="tx2">
                    <a:lumMod val="75000"/>
                  </a:schemeClr>
                </a:solidFill>
                <a:latin typeface="Arial" panose="020B0604020202020204" pitchFamily="34" charset="0"/>
                <a:cs typeface="Arial" panose="020B0604020202020204" pitchFamily="34" charset="0"/>
              </a:rPr>
              <a:t> </a:t>
            </a:r>
            <a:r>
              <a:rPr lang="es-ES_tradnl" sz="2200" dirty="0" smtClean="0">
                <a:solidFill>
                  <a:schemeClr val="tx2">
                    <a:lumMod val="75000"/>
                  </a:schemeClr>
                </a:solidFill>
                <a:latin typeface="Arial" panose="020B0604020202020204" pitchFamily="34" charset="0"/>
                <a:cs typeface="Arial" panose="020B0604020202020204" pitchFamily="34" charset="0"/>
              </a:rPr>
              <a:t> </a:t>
            </a:r>
            <a:r>
              <a:rPr lang="es-MX" sz="2200" dirty="0" smtClean="0">
                <a:solidFill>
                  <a:schemeClr val="tx2">
                    <a:lumMod val="75000"/>
                  </a:schemeClr>
                </a:solidFill>
                <a:latin typeface="Arial" panose="020B0604020202020204" pitchFamily="34" charset="0"/>
                <a:cs typeface="Arial" panose="020B0604020202020204" pitchFamily="34" charset="0"/>
              </a:rPr>
              <a:t>Proponer </a:t>
            </a:r>
            <a:r>
              <a:rPr lang="es-MX" sz="2200" dirty="0">
                <a:solidFill>
                  <a:schemeClr val="tx2">
                    <a:lumMod val="75000"/>
                  </a:schemeClr>
                </a:solidFill>
                <a:latin typeface="Arial" panose="020B0604020202020204" pitchFamily="34" charset="0"/>
                <a:cs typeface="Arial" panose="020B0604020202020204" pitchFamily="34" charset="0"/>
              </a:rPr>
              <a:t>al Comité de </a:t>
            </a:r>
            <a:r>
              <a:rPr lang="es-MX" sz="2200" dirty="0" smtClean="0">
                <a:solidFill>
                  <a:schemeClr val="tx2">
                    <a:lumMod val="75000"/>
                  </a:schemeClr>
                </a:solidFill>
                <a:latin typeface="Arial" panose="020B0604020202020204" pitchFamily="34" charset="0"/>
                <a:cs typeface="Arial" panose="020B0604020202020204" pitchFamily="34" charset="0"/>
              </a:rPr>
              <a:t>Transparencia, </a:t>
            </a:r>
            <a:r>
              <a:rPr lang="es-MX" sz="2200" dirty="0">
                <a:solidFill>
                  <a:schemeClr val="tx2">
                    <a:lumMod val="75000"/>
                  </a:schemeClr>
                </a:solidFill>
                <a:latin typeface="Arial" panose="020B0604020202020204" pitchFamily="34" charset="0"/>
                <a:cs typeface="Arial" panose="020B0604020202020204" pitchFamily="34" charset="0"/>
              </a:rPr>
              <a:t>los procedimientos </a:t>
            </a:r>
            <a:r>
              <a:rPr lang="es-MX" sz="2200" dirty="0" smtClean="0">
                <a:solidFill>
                  <a:schemeClr val="tx2">
                    <a:lumMod val="75000"/>
                  </a:schemeClr>
                </a:solidFill>
                <a:latin typeface="Arial" panose="020B0604020202020204" pitchFamily="34" charset="0"/>
                <a:cs typeface="Arial" panose="020B0604020202020204" pitchFamily="34" charset="0"/>
              </a:rPr>
              <a:t>que </a:t>
            </a:r>
            <a:r>
              <a:rPr lang="es-MX" sz="2200" dirty="0">
                <a:solidFill>
                  <a:schemeClr val="tx2">
                    <a:lumMod val="75000"/>
                  </a:schemeClr>
                </a:solidFill>
                <a:latin typeface="Arial" panose="020B0604020202020204" pitchFamily="34" charset="0"/>
                <a:cs typeface="Arial" panose="020B0604020202020204" pitchFamily="34" charset="0"/>
              </a:rPr>
              <a:t>contribuyan a la mayor eficiencia en la atención de las solicitudes de acceso a la </a:t>
            </a:r>
            <a:r>
              <a:rPr lang="es-MX" sz="2200" dirty="0" smtClean="0">
                <a:solidFill>
                  <a:schemeClr val="tx2">
                    <a:lumMod val="75000"/>
                  </a:schemeClr>
                </a:solidFill>
                <a:latin typeface="Arial" panose="020B0604020202020204" pitchFamily="34" charset="0"/>
                <a:cs typeface="Arial" panose="020B0604020202020204" pitchFamily="34" charset="0"/>
              </a:rPr>
              <a:t>información</a:t>
            </a:r>
            <a:r>
              <a:rPr lang="es-ES_tradnl" sz="2200" dirty="0" smtClean="0">
                <a:solidFill>
                  <a:schemeClr val="tx2">
                    <a:lumMod val="75000"/>
                  </a:schemeClr>
                </a:solidFill>
                <a:latin typeface="Arial" panose="020B0604020202020204" pitchFamily="34" charset="0"/>
                <a:cs typeface="Arial" panose="020B0604020202020204" pitchFamily="34" charset="0"/>
              </a:rPr>
              <a:t>.</a:t>
            </a:r>
            <a:endParaRPr lang="es-ES_tradnl" sz="2200" dirty="0">
              <a:solidFill>
                <a:schemeClr val="tx2">
                  <a:lumMod val="75000"/>
                </a:schemeClr>
              </a:solidFill>
              <a:latin typeface="Arial" panose="020B0604020202020204" pitchFamily="34" charset="0"/>
              <a:cs typeface="Arial" panose="020B0604020202020204" pitchFamily="34" charset="0"/>
            </a:endParaRPr>
          </a:p>
          <a:p>
            <a:pPr algn="just">
              <a:lnSpc>
                <a:spcPct val="100000"/>
              </a:lnSpc>
              <a:buFont typeface="Wingdings" panose="05000000000000000000" pitchFamily="2" charset="2"/>
              <a:buChar char="v"/>
            </a:pPr>
            <a:r>
              <a:rPr lang="es-MX" sz="2200" dirty="0" smtClean="0">
                <a:solidFill>
                  <a:schemeClr val="tx2">
                    <a:lumMod val="75000"/>
                  </a:schemeClr>
                </a:solidFill>
                <a:latin typeface="Arial" panose="020B0604020202020204" pitchFamily="34" charset="0"/>
                <a:cs typeface="Arial" panose="020B0604020202020204" pitchFamily="34" charset="0"/>
              </a:rPr>
              <a:t> Apoyar </a:t>
            </a:r>
            <a:r>
              <a:rPr lang="es-MX" sz="2200" dirty="0">
                <a:solidFill>
                  <a:schemeClr val="tx2">
                    <a:lumMod val="75000"/>
                  </a:schemeClr>
                </a:solidFill>
                <a:latin typeface="Arial" panose="020B0604020202020204" pitchFamily="34" charset="0"/>
                <a:cs typeface="Arial" panose="020B0604020202020204" pitchFamily="34" charset="0"/>
              </a:rPr>
              <a:t>al Comité de Transparencia en el desempeño de sus </a:t>
            </a:r>
            <a:r>
              <a:rPr lang="es-MX" sz="2200" dirty="0" smtClean="0">
                <a:solidFill>
                  <a:schemeClr val="tx2">
                    <a:lumMod val="75000"/>
                  </a:schemeClr>
                </a:solidFill>
                <a:latin typeface="Arial" panose="020B0604020202020204" pitchFamily="34" charset="0"/>
                <a:cs typeface="Arial" panose="020B0604020202020204" pitchFamily="34" charset="0"/>
              </a:rPr>
              <a:t>funciones.</a:t>
            </a:r>
            <a:endParaRPr lang="es-MX" sz="2200" dirty="0">
              <a:solidFill>
                <a:schemeClr val="tx2">
                  <a:lumMod val="75000"/>
                </a:schemeClr>
              </a:solidFill>
            </a:endParaRPr>
          </a:p>
        </p:txBody>
      </p:sp>
      <p:sp>
        <p:nvSpPr>
          <p:cNvPr id="6" name="CuadroTexto 5"/>
          <p:cNvSpPr txBox="1"/>
          <p:nvPr/>
        </p:nvSpPr>
        <p:spPr>
          <a:xfrm>
            <a:off x="7596941" y="5675897"/>
            <a:ext cx="1714500" cy="300082"/>
          </a:xfrm>
          <a:prstGeom prst="rect">
            <a:avLst/>
          </a:prstGeom>
          <a:noFill/>
        </p:spPr>
        <p:txBody>
          <a:bodyPr wrap="square" rtlCol="0">
            <a:spAutoFit/>
          </a:bodyPr>
          <a:lstStyle/>
          <a:p>
            <a:r>
              <a:rPr lang="es-MX" sz="1350" dirty="0">
                <a:solidFill>
                  <a:schemeClr val="bg1"/>
                </a:solidFill>
              </a:rPr>
              <a:t>Artículo 93</a:t>
            </a:r>
          </a:p>
        </p:txBody>
      </p:sp>
      <p:sp>
        <p:nvSpPr>
          <p:cNvPr id="7" name="Título 1"/>
          <p:cNvSpPr txBox="1">
            <a:spLocks/>
          </p:cNvSpPr>
          <p:nvPr/>
        </p:nvSpPr>
        <p:spPr>
          <a:xfrm>
            <a:off x="3801209" y="912669"/>
            <a:ext cx="7429499" cy="7637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3600" b="1" dirty="0" smtClean="0">
                <a:solidFill>
                  <a:srgbClr val="00B0F0"/>
                </a:solidFill>
                <a:latin typeface="+mn-lt"/>
              </a:rPr>
              <a:t>Unidad de Transparencia </a:t>
            </a:r>
            <a:endParaRPr lang="es-MX" sz="3600" b="1" dirty="0">
              <a:solidFill>
                <a:srgbClr val="00B0F0"/>
              </a:solidFill>
              <a:latin typeface="+mn-lt"/>
            </a:endParaRPr>
          </a:p>
        </p:txBody>
      </p:sp>
    </p:spTree>
    <p:extLst>
      <p:ext uri="{BB962C8B-B14F-4D97-AF65-F5344CB8AC3E}">
        <p14:creationId xmlns:p14="http://schemas.microsoft.com/office/powerpoint/2010/main" val="1904375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MX" sz="4400" b="1" dirty="0" smtClean="0">
              <a:solidFill>
                <a:schemeClr val="tx1"/>
              </a:solidFill>
            </a:endParaRPr>
          </a:p>
          <a:p>
            <a:pPr algn="ctr"/>
            <a:r>
              <a:rPr lang="es-MX" sz="3000" b="1" dirty="0" smtClean="0">
                <a:solidFill>
                  <a:schemeClr val="tx1"/>
                </a:solidFill>
              </a:rPr>
              <a:t>Tema </a:t>
            </a:r>
            <a:r>
              <a:rPr lang="es-MX" sz="3000" b="1" dirty="0">
                <a:solidFill>
                  <a:schemeClr val="tx1"/>
                </a:solidFill>
              </a:rPr>
              <a:t>4 </a:t>
            </a:r>
            <a:br>
              <a:rPr lang="es-MX" sz="3000" b="1" dirty="0">
                <a:solidFill>
                  <a:schemeClr val="tx1"/>
                </a:solidFill>
              </a:rPr>
            </a:br>
            <a:r>
              <a:rPr lang="es-MX" sz="3000" b="1" dirty="0">
                <a:solidFill>
                  <a:schemeClr val="tx1"/>
                </a:solidFill>
              </a:rPr>
              <a:t>Cultura de la Transparencia, Acceso a la Información, </a:t>
            </a:r>
            <a:endParaRPr lang="es-MX" sz="3000" b="1" dirty="0" smtClean="0">
              <a:solidFill>
                <a:schemeClr val="tx1"/>
              </a:solidFill>
            </a:endParaRPr>
          </a:p>
          <a:p>
            <a:pPr algn="ctr"/>
            <a:r>
              <a:rPr lang="es-MX" sz="3000" b="1" dirty="0" smtClean="0">
                <a:solidFill>
                  <a:schemeClr val="tx1"/>
                </a:solidFill>
              </a:rPr>
              <a:t>Rendición </a:t>
            </a:r>
            <a:r>
              <a:rPr lang="es-MX" sz="3000" b="1" dirty="0">
                <a:solidFill>
                  <a:schemeClr val="tx1"/>
                </a:solidFill>
              </a:rPr>
              <a:t>de Cuentas y Apertura Gubernamental</a:t>
            </a:r>
          </a:p>
          <a:p>
            <a:pPr algn="ctr"/>
            <a:r>
              <a:rPr lang="es-MX" sz="3000" dirty="0">
                <a:solidFill>
                  <a:schemeClr val="tx1"/>
                </a:solidFill>
              </a:rPr>
              <a:t/>
            </a:r>
            <a:br>
              <a:rPr lang="es-MX" sz="3000" dirty="0">
                <a:solidFill>
                  <a:schemeClr val="tx1"/>
                </a:solidFill>
              </a:rPr>
            </a:br>
            <a:endParaRPr lang="es-MX" sz="3000" dirty="0">
              <a:solidFill>
                <a:schemeClr val="tx1"/>
              </a:solidFill>
            </a:endParaRPr>
          </a:p>
        </p:txBody>
      </p:sp>
    </p:spTree>
    <p:extLst>
      <p:ext uri="{BB962C8B-B14F-4D97-AF65-F5344CB8AC3E}">
        <p14:creationId xmlns:p14="http://schemas.microsoft.com/office/powerpoint/2010/main" val="1801010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593122" y="643949"/>
            <a:ext cx="7543800" cy="852714"/>
          </a:xfrm>
        </p:spPr>
        <p:txBody>
          <a:bodyPr>
            <a:normAutofit/>
          </a:bodyPr>
          <a:lstStyle/>
          <a:p>
            <a:pPr algn="r"/>
            <a:r>
              <a:rPr lang="es-MX" sz="2100" b="1" dirty="0">
                <a:solidFill>
                  <a:srgbClr val="00B0F0"/>
                </a:solidFill>
                <a:latin typeface="+mn-lt"/>
              </a:rPr>
              <a:t>Cultura de la Transparencia, Acceso a la Información, Rendición de Cuentas, y Apertura Gubernamental </a:t>
            </a:r>
          </a:p>
        </p:txBody>
      </p:sp>
      <p:sp>
        <p:nvSpPr>
          <p:cNvPr id="3" name="Marcador de contenido 2"/>
          <p:cNvSpPr>
            <a:spLocks noGrp="1"/>
          </p:cNvSpPr>
          <p:nvPr>
            <p:ph idx="1"/>
          </p:nvPr>
        </p:nvSpPr>
        <p:spPr>
          <a:xfrm>
            <a:off x="1219199" y="1930417"/>
            <a:ext cx="9917723" cy="2379561"/>
          </a:xfrm>
        </p:spPr>
        <p:txBody>
          <a:bodyPr>
            <a:noAutofit/>
          </a:bodyPr>
          <a:lstStyle/>
          <a:p>
            <a:pPr algn="just">
              <a:lnSpc>
                <a:spcPct val="100000"/>
              </a:lnSpc>
              <a:tabLst>
                <a:tab pos="671513" algn="l"/>
              </a:tabLst>
            </a:pPr>
            <a:r>
              <a:rPr lang="es-MX" sz="2800" b="1" dirty="0">
                <a:solidFill>
                  <a:schemeClr val="tx1"/>
                </a:solidFill>
              </a:rPr>
              <a:t>La capacitación de las personas servidoras públicas es</a:t>
            </a:r>
            <a:r>
              <a:rPr lang="es-MX" sz="2800" dirty="0">
                <a:solidFill>
                  <a:schemeClr val="tx1"/>
                </a:solidFill>
              </a:rPr>
              <a:t> una actividad </a:t>
            </a:r>
            <a:r>
              <a:rPr lang="es-MX" sz="2800" b="1" dirty="0">
                <a:solidFill>
                  <a:schemeClr val="tx1"/>
                </a:solidFill>
              </a:rPr>
              <a:t>fundamental</a:t>
            </a:r>
            <a:r>
              <a:rPr lang="es-MX" sz="2800" dirty="0">
                <a:solidFill>
                  <a:schemeClr val="tx1"/>
                </a:solidFill>
              </a:rPr>
              <a:t> para poder cumplir con lo señalado por la </a:t>
            </a:r>
            <a:r>
              <a:rPr lang="es-MX" sz="2800" dirty="0" smtClean="0">
                <a:solidFill>
                  <a:schemeClr val="tx1"/>
                </a:solidFill>
              </a:rPr>
              <a:t>Ley, </a:t>
            </a:r>
            <a:r>
              <a:rPr lang="es-MX" sz="2800" dirty="0">
                <a:solidFill>
                  <a:schemeClr val="tx1"/>
                </a:solidFill>
              </a:rPr>
              <a:t>por lo que en este sentido los sujetos obligados deberán cooperar con el Instituto para capacitar y actualizar de forma permanente a todo su personal.</a:t>
            </a:r>
          </a:p>
          <a:p>
            <a:pPr marL="0" indent="0" algn="just">
              <a:buNone/>
            </a:pPr>
            <a:endParaRPr lang="es-MX" sz="3200" dirty="0">
              <a:solidFill>
                <a:schemeClr val="tx1"/>
              </a:solidFill>
            </a:endParaRPr>
          </a:p>
          <a:p>
            <a:pPr marL="0" indent="0" algn="just">
              <a:buNone/>
            </a:pPr>
            <a:r>
              <a:rPr lang="es-MX" sz="3200" dirty="0">
                <a:solidFill>
                  <a:schemeClr val="tx1"/>
                </a:solidFill>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60" y="4309978"/>
            <a:ext cx="5105400" cy="1761019"/>
          </a:xfrm>
          <a:prstGeom prst="rect">
            <a:avLst/>
          </a:prstGeom>
        </p:spPr>
      </p:pic>
      <p:sp>
        <p:nvSpPr>
          <p:cNvPr id="6" name="Rectángulo redondeado 5"/>
          <p:cNvSpPr/>
          <p:nvPr/>
        </p:nvSpPr>
        <p:spPr>
          <a:xfrm>
            <a:off x="10068102" y="6498506"/>
            <a:ext cx="1669382" cy="207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100</a:t>
            </a:r>
          </a:p>
        </p:txBody>
      </p:sp>
    </p:spTree>
    <p:extLst>
      <p:ext uri="{BB962C8B-B14F-4D97-AF65-F5344CB8AC3E}">
        <p14:creationId xmlns:p14="http://schemas.microsoft.com/office/powerpoint/2010/main" val="957006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58240" y="1963847"/>
            <a:ext cx="10073639" cy="3893374"/>
          </a:xfrm>
          <a:prstGeom prst="rect">
            <a:avLst/>
          </a:prstGeom>
        </p:spPr>
        <p:txBody>
          <a:bodyPr wrap="square">
            <a:spAutoFit/>
          </a:bodyPr>
          <a:lstStyle/>
          <a:p>
            <a:pPr algn="just"/>
            <a:r>
              <a:rPr lang="es-MX" sz="1900" b="1" dirty="0">
                <a:solidFill>
                  <a:srgbClr val="FF6600"/>
                </a:solidFill>
                <a:latin typeface="verdana" panose="020B0604030504040204" pitchFamily="34" charset="0"/>
              </a:rPr>
              <a:t>Transparencia Reactiva:</a:t>
            </a:r>
            <a:r>
              <a:rPr lang="es-MX" sz="1900" dirty="0">
                <a:latin typeface="verdana" panose="020B0604030504040204" pitchFamily="34" charset="0"/>
              </a:rPr>
              <a:t> </a:t>
            </a:r>
            <a:r>
              <a:rPr lang="es-MX" sz="1900" dirty="0">
                <a:solidFill>
                  <a:srgbClr val="3F3F3F"/>
                </a:solidFill>
                <a:latin typeface="verdana" panose="020B0604030504040204" pitchFamily="34" charset="0"/>
              </a:rPr>
              <a:t>Se refiere a los procedimientos de acceso a la información y a los recursos de revisión que propician la entrega de la información </a:t>
            </a:r>
            <a:r>
              <a:rPr lang="es-MX" sz="1900" dirty="0" smtClean="0">
                <a:solidFill>
                  <a:srgbClr val="3F3F3F"/>
                </a:solidFill>
                <a:latin typeface="verdana" panose="020B0604030504040204" pitchFamily="34" charset="0"/>
              </a:rPr>
              <a:t>solicitada. (INFOMEX-DF)</a:t>
            </a:r>
            <a:endParaRPr lang="es-MX" sz="1900" dirty="0">
              <a:latin typeface="verdana" panose="020B0604030504040204" pitchFamily="34" charset="0"/>
            </a:endParaRPr>
          </a:p>
          <a:p>
            <a:r>
              <a:rPr lang="es-MX" sz="1900" dirty="0">
                <a:latin typeface="verdana" panose="020B0604030504040204" pitchFamily="34" charset="0"/>
              </a:rPr>
              <a:t> </a:t>
            </a:r>
          </a:p>
          <a:p>
            <a:pPr algn="just"/>
            <a:r>
              <a:rPr lang="es-MX" sz="1900" b="1" dirty="0">
                <a:solidFill>
                  <a:srgbClr val="3AA4C5"/>
                </a:solidFill>
                <a:latin typeface="verdana" panose="020B0604030504040204" pitchFamily="34" charset="0"/>
              </a:rPr>
              <a:t>Transparencia Activa:</a:t>
            </a:r>
            <a:r>
              <a:rPr lang="es-MX" sz="1900" dirty="0">
                <a:latin typeface="verdana" panose="020B0604030504040204" pitchFamily="34" charset="0"/>
              </a:rPr>
              <a:t> </a:t>
            </a:r>
            <a:r>
              <a:rPr lang="es-MX" sz="1900" dirty="0">
                <a:solidFill>
                  <a:srgbClr val="3F3F3F"/>
                </a:solidFill>
                <a:latin typeface="verdana" panose="020B0604030504040204" pitchFamily="34" charset="0"/>
              </a:rPr>
              <a:t>Es la publicación de información por parte de los sujetos obligados de acuerdo a lo establecido en la Ley </a:t>
            </a:r>
            <a:r>
              <a:rPr lang="es-MX" sz="1900" dirty="0" smtClean="0">
                <a:solidFill>
                  <a:srgbClr val="3F3F3F"/>
                </a:solidFill>
                <a:latin typeface="verdana" panose="020B0604030504040204" pitchFamily="34" charset="0"/>
              </a:rPr>
              <a:t>de Transparencia, Acceso </a:t>
            </a:r>
            <a:r>
              <a:rPr lang="es-MX" sz="1900" dirty="0">
                <a:solidFill>
                  <a:srgbClr val="3F3F3F"/>
                </a:solidFill>
                <a:latin typeface="verdana" panose="020B0604030504040204" pitchFamily="34" charset="0"/>
              </a:rPr>
              <a:t>a la Información </a:t>
            </a:r>
            <a:r>
              <a:rPr lang="es-MX" sz="1900" dirty="0" smtClean="0">
                <a:solidFill>
                  <a:srgbClr val="3F3F3F"/>
                </a:solidFill>
                <a:latin typeface="verdana" panose="020B0604030504040204" pitchFamily="34" charset="0"/>
              </a:rPr>
              <a:t>Pública y Rendición de Cuentas de la Ciudad de México. (Artículos 121 y 122)</a:t>
            </a:r>
          </a:p>
          <a:p>
            <a:r>
              <a:rPr lang="es-MX" sz="1900" dirty="0">
                <a:latin typeface="verdana" panose="020B0604030504040204" pitchFamily="34" charset="0"/>
              </a:rPr>
              <a:t> </a:t>
            </a:r>
          </a:p>
          <a:p>
            <a:pPr algn="just"/>
            <a:r>
              <a:rPr lang="es-MX" sz="1900" dirty="0">
                <a:latin typeface="verdana" panose="020B0604030504040204" pitchFamily="34" charset="0"/>
              </a:rPr>
              <a:t>​</a:t>
            </a:r>
            <a:r>
              <a:rPr lang="es-MX" sz="1900" b="1" dirty="0">
                <a:solidFill>
                  <a:srgbClr val="800080"/>
                </a:solidFill>
                <a:latin typeface="verdana" panose="020B0604030504040204" pitchFamily="34" charset="0"/>
              </a:rPr>
              <a:t>Transparencia Proactiva:</a:t>
            </a:r>
            <a:r>
              <a:rPr lang="es-MX" sz="1900" dirty="0">
                <a:latin typeface="verdana" panose="020B0604030504040204" pitchFamily="34" charset="0"/>
              </a:rPr>
              <a:t> </a:t>
            </a:r>
            <a:r>
              <a:rPr lang="es-MX" sz="1900" dirty="0" smtClean="0">
                <a:latin typeface="verdana" panose="020B0604030504040204" pitchFamily="34" charset="0"/>
              </a:rPr>
              <a:t>Es el c</a:t>
            </a:r>
            <a:r>
              <a:rPr lang="es-MX" sz="1900" dirty="0" smtClean="0">
                <a:solidFill>
                  <a:srgbClr val="3F3F3F"/>
                </a:solidFill>
                <a:latin typeface="verdana" panose="020B0604030504040204" pitchFamily="34" charset="0"/>
              </a:rPr>
              <a:t>onjunto </a:t>
            </a:r>
            <a:r>
              <a:rPr lang="es-MX" sz="1900" dirty="0">
                <a:solidFill>
                  <a:srgbClr val="3F3F3F"/>
                </a:solidFill>
                <a:latin typeface="verdana" panose="020B0604030504040204" pitchFamily="34" charset="0"/>
              </a:rPr>
              <a:t>de actividades e iniciativas que promueven la </a:t>
            </a:r>
            <a:r>
              <a:rPr lang="es-MX" sz="1900" i="1" dirty="0">
                <a:solidFill>
                  <a:srgbClr val="800080"/>
                </a:solidFill>
                <a:latin typeface="verdana" panose="020B0604030504040204" pitchFamily="34" charset="0"/>
              </a:rPr>
              <a:t>reutilización de la información relevante </a:t>
            </a:r>
            <a:r>
              <a:rPr lang="es-MX" sz="1900" i="1" dirty="0" smtClean="0">
                <a:solidFill>
                  <a:srgbClr val="800080"/>
                </a:solidFill>
                <a:latin typeface="verdana" panose="020B0604030504040204" pitchFamily="34" charset="0"/>
              </a:rPr>
              <a:t>para la </a:t>
            </a:r>
            <a:r>
              <a:rPr lang="es-MX" sz="1900" i="1" dirty="0">
                <a:solidFill>
                  <a:srgbClr val="800080"/>
                </a:solidFill>
                <a:latin typeface="verdana" panose="020B0604030504040204" pitchFamily="34" charset="0"/>
              </a:rPr>
              <a:t>sociedad</a:t>
            </a:r>
            <a:r>
              <a:rPr lang="es-MX" sz="1900" dirty="0">
                <a:solidFill>
                  <a:srgbClr val="3F3F3F"/>
                </a:solidFill>
                <a:latin typeface="verdana" panose="020B0604030504040204" pitchFamily="34" charset="0"/>
              </a:rPr>
              <a:t>, publicada por los sujetos obligados, en un esfuerzo que va más allá de las obligaciones establecidas en la Ley. </a:t>
            </a:r>
            <a:endParaRPr lang="es-MX" sz="1900" dirty="0">
              <a:effectLst/>
              <a:latin typeface="verdana" panose="020B0604030504040204" pitchFamily="34" charset="0"/>
            </a:endParaRPr>
          </a:p>
        </p:txBody>
      </p:sp>
      <p:sp>
        <p:nvSpPr>
          <p:cNvPr id="7" name="Rectángulo 6"/>
          <p:cNvSpPr/>
          <p:nvPr/>
        </p:nvSpPr>
        <p:spPr>
          <a:xfrm>
            <a:off x="7115296" y="1044089"/>
            <a:ext cx="3979423" cy="553998"/>
          </a:xfrm>
          <a:prstGeom prst="rect">
            <a:avLst/>
          </a:prstGeom>
        </p:spPr>
        <p:txBody>
          <a:bodyPr wrap="none">
            <a:spAutoFit/>
          </a:bodyPr>
          <a:lstStyle/>
          <a:p>
            <a:r>
              <a:rPr lang="es-MX" sz="3000" b="1" dirty="0">
                <a:solidFill>
                  <a:srgbClr val="00B0F0"/>
                </a:solidFill>
              </a:rPr>
              <a:t>Transparencia Proactiva</a:t>
            </a:r>
            <a:endParaRPr lang="es-MX" sz="3000" dirty="0"/>
          </a:p>
        </p:txBody>
      </p:sp>
      <p:sp>
        <p:nvSpPr>
          <p:cNvPr id="8" name="Rectángulo 7"/>
          <p:cNvSpPr/>
          <p:nvPr/>
        </p:nvSpPr>
        <p:spPr>
          <a:xfrm>
            <a:off x="5158428" y="6472831"/>
            <a:ext cx="6096000"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lt1"/>
                </a:solidFill>
              </a:rPr>
              <a:t>http://inicio.ifai.org.mx/SitePages/Transparencia-Proactiva-acciones.aspx</a:t>
            </a:r>
          </a:p>
        </p:txBody>
      </p:sp>
    </p:spTree>
    <p:extLst>
      <p:ext uri="{BB962C8B-B14F-4D97-AF65-F5344CB8AC3E}">
        <p14:creationId xmlns:p14="http://schemas.microsoft.com/office/powerpoint/2010/main" val="1095186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0586" y="1943943"/>
            <a:ext cx="9987578" cy="1062303"/>
          </a:xfrm>
        </p:spPr>
        <p:txBody>
          <a:bodyPr numCol="1">
            <a:noAutofit/>
          </a:bodyPr>
          <a:lstStyle/>
          <a:p>
            <a:pPr algn="just"/>
            <a:r>
              <a:rPr lang="es-MX" sz="2400" dirty="0" smtClean="0">
                <a:solidFill>
                  <a:schemeClr val="tx1"/>
                </a:solidFill>
              </a:rPr>
              <a:t>En 2011, México ingresó a la Alianza para el Gobierno Abierto (AGA), en 2015 ya contaba con 66 Estados miembros. Esta iniciativa se inserta en la Lógica de </a:t>
            </a:r>
            <a:r>
              <a:rPr lang="es-MX" sz="2400" b="1" dirty="0" smtClean="0">
                <a:solidFill>
                  <a:srgbClr val="660033"/>
                </a:solidFill>
              </a:rPr>
              <a:t>Transparencia Internacional </a:t>
            </a:r>
            <a:r>
              <a:rPr lang="es-MX" sz="2400" dirty="0" smtClean="0">
                <a:solidFill>
                  <a:schemeClr val="tx1"/>
                </a:solidFill>
              </a:rPr>
              <a:t>la cual tiene como objetivo:</a:t>
            </a:r>
          </a:p>
          <a:p>
            <a:pPr algn="just">
              <a:buFont typeface="Wingdings" panose="05000000000000000000" pitchFamily="2" charset="2"/>
              <a:buChar char="v"/>
            </a:pPr>
            <a:endParaRPr lang="es-ES_tradnl" sz="1200" dirty="0">
              <a:solidFill>
                <a:schemeClr val="tx1"/>
              </a:solidFill>
            </a:endParaRPr>
          </a:p>
          <a:p>
            <a:pPr algn="just">
              <a:buNone/>
            </a:pPr>
            <a:endParaRPr lang="es-MX" sz="1200" dirty="0">
              <a:solidFill>
                <a:schemeClr val="tx1"/>
              </a:solidFill>
            </a:endParaRPr>
          </a:p>
          <a:p>
            <a:pPr algn="just"/>
            <a:endParaRPr lang="es-MX" sz="1200" dirty="0">
              <a:solidFill>
                <a:schemeClr val="tx1"/>
              </a:solidFill>
            </a:endParaRPr>
          </a:p>
        </p:txBody>
      </p:sp>
      <p:sp>
        <p:nvSpPr>
          <p:cNvPr id="5" name="Rectángulo 4"/>
          <p:cNvSpPr/>
          <p:nvPr/>
        </p:nvSpPr>
        <p:spPr>
          <a:xfrm>
            <a:off x="9415112" y="6460041"/>
            <a:ext cx="2472087" cy="300082"/>
          </a:xfrm>
          <a:prstGeom prst="rect">
            <a:avLst/>
          </a:prstGeom>
        </p:spPr>
        <p:txBody>
          <a:bodyPr wrap="none">
            <a:spAutoFit/>
          </a:bodyPr>
          <a:lstStyle/>
          <a:p>
            <a:r>
              <a:rPr lang="es-ES_tradnl" sz="1350" dirty="0">
                <a:solidFill>
                  <a:schemeClr val="bg1">
                    <a:lumMod val="95000"/>
                  </a:schemeClr>
                </a:solidFill>
              </a:rPr>
              <a:t>Alianza para el Gobierno Abierto</a:t>
            </a:r>
            <a:endParaRPr lang="es-MX" sz="1350" dirty="0">
              <a:solidFill>
                <a:schemeClr val="bg1">
                  <a:lumMod val="95000"/>
                </a:schemeClr>
              </a:solidFill>
            </a:endParaRPr>
          </a:p>
        </p:txBody>
      </p:sp>
      <p:sp>
        <p:nvSpPr>
          <p:cNvPr id="6" name="Título 1"/>
          <p:cNvSpPr txBox="1">
            <a:spLocks/>
          </p:cNvSpPr>
          <p:nvPr/>
        </p:nvSpPr>
        <p:spPr>
          <a:xfrm>
            <a:off x="7465512" y="977030"/>
            <a:ext cx="3770335" cy="71074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3600" b="1" dirty="0" smtClean="0">
                <a:solidFill>
                  <a:srgbClr val="00B0F0"/>
                </a:solidFill>
                <a:latin typeface="+mn-lt"/>
              </a:rPr>
              <a:t>Gobierno Abierto</a:t>
            </a:r>
            <a:endParaRPr lang="es-MX" sz="3600" b="1" dirty="0">
              <a:solidFill>
                <a:srgbClr val="00B0F0"/>
              </a:solidFill>
              <a:latin typeface="+mn-lt"/>
            </a:endParaRPr>
          </a:p>
        </p:txBody>
      </p:sp>
      <p:sp>
        <p:nvSpPr>
          <p:cNvPr id="2" name="Rectángulo 1"/>
          <p:cNvSpPr/>
          <p:nvPr/>
        </p:nvSpPr>
        <p:spPr>
          <a:xfrm>
            <a:off x="855943" y="3400204"/>
            <a:ext cx="10179487" cy="2308324"/>
          </a:xfrm>
          <a:prstGeom prst="rect">
            <a:avLst/>
          </a:prstGeom>
        </p:spPr>
        <p:txBody>
          <a:bodyPr wrap="square">
            <a:spAutoFit/>
          </a:bodyPr>
          <a:lstStyle/>
          <a:p>
            <a:pPr marL="881062" indent="-342900" algn="just">
              <a:buClr>
                <a:srgbClr val="7030A0"/>
              </a:buClr>
              <a:buFont typeface="Wingdings" panose="05000000000000000000" pitchFamily="2" charset="2"/>
              <a:buChar char="ü"/>
            </a:pPr>
            <a:r>
              <a:rPr lang="es-MX" sz="2400" dirty="0" smtClean="0"/>
              <a:t> </a:t>
            </a:r>
            <a:r>
              <a:rPr lang="es-MX" sz="2400" dirty="0"/>
              <a:t>Crear </a:t>
            </a:r>
            <a:r>
              <a:rPr lang="es-MX" sz="2400" b="1" dirty="0"/>
              <a:t>vínculos entre gobierno y ciudadanía</a:t>
            </a:r>
            <a:r>
              <a:rPr lang="es-MX" sz="2400" dirty="0"/>
              <a:t>, para plantear soluciones colectivas a problemáticas de interés </a:t>
            </a:r>
            <a:r>
              <a:rPr lang="es-MX" sz="2400" dirty="0" smtClean="0"/>
              <a:t>público (dialogo permanente).</a:t>
            </a:r>
            <a:endParaRPr lang="es-MX" sz="2400" dirty="0"/>
          </a:p>
          <a:p>
            <a:pPr marL="881062" indent="-342900" algn="just">
              <a:buClr>
                <a:srgbClr val="7030A0"/>
              </a:buClr>
              <a:buFont typeface="Wingdings" panose="05000000000000000000" pitchFamily="2" charset="2"/>
              <a:buChar char="ü"/>
            </a:pPr>
            <a:r>
              <a:rPr lang="es-MX" sz="2400" dirty="0"/>
              <a:t>Crear plataformas de información, acceso digital y espacios de interacción ciudadana.</a:t>
            </a:r>
          </a:p>
          <a:p>
            <a:pPr marL="881062" indent="-342900" algn="just">
              <a:buClr>
                <a:srgbClr val="7030A0"/>
              </a:buClr>
              <a:buFont typeface="Wingdings" panose="05000000000000000000" pitchFamily="2" charset="2"/>
              <a:buChar char="ü"/>
            </a:pPr>
            <a:r>
              <a:rPr lang="es-MX" sz="2400" dirty="0"/>
              <a:t>Formar un gobierno transparente y participativo.</a:t>
            </a:r>
          </a:p>
          <a:p>
            <a:pPr marL="881062" indent="-342900" algn="just">
              <a:buClr>
                <a:srgbClr val="7030A0"/>
              </a:buClr>
              <a:buFont typeface="Wingdings" panose="05000000000000000000" pitchFamily="2" charset="2"/>
              <a:buChar char="ü"/>
            </a:pPr>
            <a:r>
              <a:rPr lang="es-MX" sz="2400" dirty="0" smtClean="0"/>
              <a:t>Promover la Rendición de Cuentas</a:t>
            </a:r>
            <a:endParaRPr lang="es-MX" sz="2400" dirty="0"/>
          </a:p>
        </p:txBody>
      </p:sp>
    </p:spTree>
    <p:extLst>
      <p:ext uri="{BB962C8B-B14F-4D97-AF65-F5344CB8AC3E}">
        <p14:creationId xmlns:p14="http://schemas.microsoft.com/office/powerpoint/2010/main" val="332707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MX" dirty="0" smtClean="0"/>
          </a:p>
          <a:p>
            <a:r>
              <a:rPr lang="es-MX" sz="2400" b="1" dirty="0" smtClean="0">
                <a:solidFill>
                  <a:schemeClr val="tx1"/>
                </a:solidFill>
              </a:rPr>
              <a:t>Elementos para la implementación del GA</a:t>
            </a:r>
          </a:p>
          <a:p>
            <a:endParaRPr lang="es-MX" sz="600" b="1" dirty="0">
              <a:solidFill>
                <a:srgbClr val="660033"/>
              </a:solidFill>
            </a:endParaRPr>
          </a:p>
          <a:p>
            <a:pPr algn="ctr">
              <a:buClr>
                <a:srgbClr val="7030A0"/>
              </a:buClr>
              <a:buFont typeface="Calibri" panose="020F0502020204030204" pitchFamily="34" charset="0"/>
              <a:buChar char="҉"/>
            </a:pPr>
            <a:r>
              <a:rPr lang="es-MX" sz="2800" b="1" dirty="0" smtClean="0">
                <a:solidFill>
                  <a:srgbClr val="660033"/>
                </a:solidFill>
              </a:rPr>
              <a:t>   </a:t>
            </a:r>
            <a:r>
              <a:rPr lang="es-MX" sz="3200" b="1" dirty="0" smtClean="0">
                <a:solidFill>
                  <a:srgbClr val="660033"/>
                </a:solidFill>
              </a:rPr>
              <a:t>TRANSPARENCIA</a:t>
            </a:r>
          </a:p>
          <a:p>
            <a:pPr algn="ctr">
              <a:buClr>
                <a:srgbClr val="7030A0"/>
              </a:buClr>
              <a:buFont typeface="Calibri" panose="020F0502020204030204" pitchFamily="34" charset="0"/>
              <a:buChar char="҉"/>
            </a:pPr>
            <a:r>
              <a:rPr lang="es-MX" sz="3200" b="1" dirty="0" smtClean="0">
                <a:solidFill>
                  <a:srgbClr val="660033"/>
                </a:solidFill>
              </a:rPr>
              <a:t>   RENDICIÓN DE CUENTAS</a:t>
            </a:r>
          </a:p>
          <a:p>
            <a:pPr algn="ctr">
              <a:buClr>
                <a:srgbClr val="7030A0"/>
              </a:buClr>
              <a:buFont typeface="Calibri" panose="020F0502020204030204" pitchFamily="34" charset="0"/>
              <a:buChar char="҉"/>
            </a:pPr>
            <a:r>
              <a:rPr lang="es-MX" sz="3200" b="1" dirty="0" smtClean="0">
                <a:solidFill>
                  <a:srgbClr val="660033"/>
                </a:solidFill>
              </a:rPr>
              <a:t>   PARTICIPACIÓN CIUDADANA</a:t>
            </a:r>
          </a:p>
          <a:p>
            <a:pPr algn="ctr">
              <a:buClr>
                <a:srgbClr val="7030A0"/>
              </a:buClr>
              <a:buFont typeface="Calibri" panose="020F0502020204030204" pitchFamily="34" charset="0"/>
              <a:buChar char="҉"/>
            </a:pPr>
            <a:r>
              <a:rPr lang="es-MX" sz="3200" b="1" dirty="0" smtClean="0">
                <a:solidFill>
                  <a:srgbClr val="660033"/>
                </a:solidFill>
              </a:rPr>
              <a:t>   TECNOLOGÍA E INNOVACIÓN</a:t>
            </a:r>
            <a:endParaRPr lang="es-MX" sz="3200" b="1" dirty="0">
              <a:solidFill>
                <a:srgbClr val="660033"/>
              </a:solidFill>
            </a:endParaRPr>
          </a:p>
        </p:txBody>
      </p:sp>
      <p:sp>
        <p:nvSpPr>
          <p:cNvPr id="3" name="Título 1"/>
          <p:cNvSpPr txBox="1">
            <a:spLocks/>
          </p:cNvSpPr>
          <p:nvPr/>
        </p:nvSpPr>
        <p:spPr>
          <a:xfrm>
            <a:off x="7465512" y="977030"/>
            <a:ext cx="3770335" cy="71074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3600" b="1" dirty="0" smtClean="0">
                <a:solidFill>
                  <a:srgbClr val="00B0F0"/>
                </a:solidFill>
                <a:latin typeface="+mn-lt"/>
              </a:rPr>
              <a:t>Gobierno Abierto</a:t>
            </a:r>
            <a:endParaRPr lang="es-MX" sz="3600" b="1" dirty="0">
              <a:solidFill>
                <a:srgbClr val="00B0F0"/>
              </a:solidFill>
              <a:latin typeface="+mn-lt"/>
            </a:endParaRPr>
          </a:p>
        </p:txBody>
      </p:sp>
    </p:spTree>
    <p:extLst>
      <p:ext uri="{BB962C8B-B14F-4D97-AF65-F5344CB8AC3E}">
        <p14:creationId xmlns:p14="http://schemas.microsoft.com/office/powerpoint/2010/main" val="157661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562" y="1807110"/>
            <a:ext cx="5831334" cy="4359876"/>
          </a:xfrm>
          <a:prstGeom prst="rect">
            <a:avLst/>
          </a:prstGeom>
        </p:spPr>
      </p:pic>
    </p:spTree>
    <p:extLst>
      <p:ext uri="{BB962C8B-B14F-4D97-AF65-F5344CB8AC3E}">
        <p14:creationId xmlns:p14="http://schemas.microsoft.com/office/powerpoint/2010/main" val="373010911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MX" sz="3000" b="1" dirty="0" smtClean="0">
              <a:solidFill>
                <a:srgbClr val="00B0F0"/>
              </a:solidFill>
            </a:endParaRPr>
          </a:p>
          <a:p>
            <a:pPr algn="ctr"/>
            <a:r>
              <a:rPr lang="es-MX" sz="3000" b="1" dirty="0" smtClean="0">
                <a:solidFill>
                  <a:srgbClr val="00B0F0"/>
                </a:solidFill>
              </a:rPr>
              <a:t>Tema </a:t>
            </a:r>
            <a:r>
              <a:rPr lang="es-MX" sz="3000" b="1" dirty="0">
                <a:solidFill>
                  <a:srgbClr val="00B0F0"/>
                </a:solidFill>
              </a:rPr>
              <a:t>5 </a:t>
            </a:r>
            <a:br>
              <a:rPr lang="es-MX" sz="3000" b="1" dirty="0">
                <a:solidFill>
                  <a:srgbClr val="00B0F0"/>
                </a:solidFill>
              </a:rPr>
            </a:br>
            <a:r>
              <a:rPr lang="es-MX" sz="3000" b="1" dirty="0">
                <a:solidFill>
                  <a:srgbClr val="00B0F0"/>
                </a:solidFill>
              </a:rPr>
              <a:t>Obligaciones de Transparencia</a:t>
            </a:r>
          </a:p>
          <a:p>
            <a:pPr algn="ctr"/>
            <a:r>
              <a:rPr lang="es-MX" sz="3000" dirty="0">
                <a:solidFill>
                  <a:schemeClr val="tx1"/>
                </a:solidFill>
              </a:rPr>
              <a:t/>
            </a:r>
            <a:br>
              <a:rPr lang="es-MX" sz="3000" dirty="0">
                <a:solidFill>
                  <a:schemeClr val="tx1"/>
                </a:solidFill>
              </a:rPr>
            </a:br>
            <a:endParaRPr lang="es-MX" sz="30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246" y="3580062"/>
            <a:ext cx="4154973" cy="1458078"/>
          </a:xfrm>
          <a:prstGeom prst="rect">
            <a:avLst/>
          </a:prstGeom>
        </p:spPr>
      </p:pic>
    </p:spTree>
    <p:extLst>
      <p:ext uri="{BB962C8B-B14F-4D97-AF65-F5344CB8AC3E}">
        <p14:creationId xmlns:p14="http://schemas.microsoft.com/office/powerpoint/2010/main" val="1350874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02499" y="1767891"/>
            <a:ext cx="9995769" cy="2492990"/>
          </a:xfrm>
          <a:prstGeom prst="rect">
            <a:avLst/>
          </a:prstGeom>
        </p:spPr>
        <p:txBody>
          <a:bodyPr wrap="square">
            <a:spAutoFit/>
          </a:bodyPr>
          <a:lstStyle/>
          <a:p>
            <a:pPr>
              <a:lnSpc>
                <a:spcPct val="150000"/>
              </a:lnSpc>
            </a:pPr>
            <a:r>
              <a:rPr lang="es-MX" sz="2400" b="1" dirty="0">
                <a:solidFill>
                  <a:schemeClr val="accent5">
                    <a:lumMod val="50000"/>
                  </a:schemeClr>
                </a:solidFill>
              </a:rPr>
              <a:t>Artículo </a:t>
            </a:r>
            <a:r>
              <a:rPr lang="es-MX" sz="2400" b="1" dirty="0" smtClean="0">
                <a:solidFill>
                  <a:schemeClr val="accent5">
                    <a:lumMod val="50000"/>
                  </a:schemeClr>
                </a:solidFill>
              </a:rPr>
              <a:t>121 y </a:t>
            </a:r>
            <a:r>
              <a:rPr lang="es-MX" sz="2400" b="1" dirty="0" smtClean="0">
                <a:solidFill>
                  <a:srgbClr val="7030A0"/>
                </a:solidFill>
              </a:rPr>
              <a:t>122</a:t>
            </a:r>
            <a:endParaRPr lang="es-ES_tradnl" sz="2400" dirty="0">
              <a:solidFill>
                <a:srgbClr val="7030A0"/>
              </a:solidFill>
            </a:endParaRPr>
          </a:p>
          <a:p>
            <a:pPr algn="just"/>
            <a:r>
              <a:rPr lang="es-ES_tradnl" sz="2400" dirty="0" smtClean="0">
                <a:solidFill>
                  <a:schemeClr val="accent5">
                    <a:lumMod val="50000"/>
                  </a:schemeClr>
                </a:solidFill>
              </a:rPr>
              <a:t>“Los </a:t>
            </a:r>
            <a:r>
              <a:rPr lang="es-ES_tradnl" sz="2400" dirty="0">
                <a:solidFill>
                  <a:schemeClr val="accent5">
                    <a:lumMod val="50000"/>
                  </a:schemeClr>
                </a:solidFill>
              </a:rPr>
              <a:t>sujetos obligados deben mantener impresa para consulta directa de los particulares, difundir y mantener actualizada a través de los respectivos medios electrónicos, </a:t>
            </a:r>
            <a:r>
              <a:rPr lang="es-ES_tradnl" sz="2400" dirty="0">
                <a:solidFill>
                  <a:srgbClr val="7030A0"/>
                </a:solidFill>
              </a:rPr>
              <a:t>procurando que sea en formatos y bases abiertas en </a:t>
            </a:r>
            <a:r>
              <a:rPr lang="es-ES_tradnl" sz="2400" dirty="0" smtClean="0">
                <a:solidFill>
                  <a:schemeClr val="accent5">
                    <a:lumMod val="50000"/>
                  </a:schemeClr>
                </a:solidFill>
              </a:rPr>
              <a:t>sus </a:t>
            </a:r>
            <a:r>
              <a:rPr lang="es-ES_tradnl" sz="2400" dirty="0">
                <a:solidFill>
                  <a:schemeClr val="accent5">
                    <a:lumMod val="50000"/>
                  </a:schemeClr>
                </a:solidFill>
              </a:rPr>
              <a:t>sitios de internet y de la Plataforma Nacional de Transparencia, la información, por lo menos, de los temas, documentos y políticas, según les </a:t>
            </a:r>
            <a:r>
              <a:rPr lang="es-ES_tradnl" sz="2400" dirty="0" smtClean="0">
                <a:solidFill>
                  <a:schemeClr val="accent5">
                    <a:lumMod val="50000"/>
                  </a:schemeClr>
                </a:solidFill>
              </a:rPr>
              <a:t>corresponda.”</a:t>
            </a:r>
            <a:endParaRPr lang="es-ES_tradnl" sz="2400" dirty="0">
              <a:solidFill>
                <a:schemeClr val="accent5">
                  <a:lumMod val="50000"/>
                </a:schemeClr>
              </a:solidFill>
            </a:endParaRPr>
          </a:p>
        </p:txBody>
      </p:sp>
      <p:sp>
        <p:nvSpPr>
          <p:cNvPr id="7" name="Rectángulo 6"/>
          <p:cNvSpPr/>
          <p:nvPr/>
        </p:nvSpPr>
        <p:spPr>
          <a:xfrm>
            <a:off x="1290181" y="4410822"/>
            <a:ext cx="9908087" cy="1615827"/>
          </a:xfrm>
          <a:prstGeom prst="rect">
            <a:avLst/>
          </a:prstGeom>
        </p:spPr>
        <p:txBody>
          <a:bodyPr wrap="square">
            <a:spAutoFit/>
          </a:bodyPr>
          <a:lstStyle/>
          <a:p>
            <a:pPr>
              <a:lnSpc>
                <a:spcPct val="150000"/>
              </a:lnSpc>
            </a:pPr>
            <a:r>
              <a:rPr lang="es-MX" sz="2200" b="1" dirty="0">
                <a:solidFill>
                  <a:schemeClr val="accent5">
                    <a:lumMod val="50000"/>
                  </a:schemeClr>
                </a:solidFill>
              </a:rPr>
              <a:t>Artículo </a:t>
            </a:r>
            <a:r>
              <a:rPr lang="es-MX" sz="2200" b="1" dirty="0" smtClean="0">
                <a:solidFill>
                  <a:schemeClr val="accent5">
                    <a:lumMod val="50000"/>
                  </a:schemeClr>
                </a:solidFill>
              </a:rPr>
              <a:t>121: Información general.</a:t>
            </a:r>
            <a:endParaRPr lang="es-MX" sz="2200" b="1" dirty="0">
              <a:solidFill>
                <a:schemeClr val="accent5">
                  <a:lumMod val="50000"/>
                </a:schemeClr>
              </a:solidFill>
            </a:endParaRPr>
          </a:p>
          <a:p>
            <a:pPr>
              <a:lnSpc>
                <a:spcPct val="150000"/>
              </a:lnSpc>
            </a:pPr>
            <a:r>
              <a:rPr lang="es-MX" sz="2200" b="1" dirty="0">
                <a:solidFill>
                  <a:srgbClr val="7030A0"/>
                </a:solidFill>
              </a:rPr>
              <a:t>Artículo </a:t>
            </a:r>
            <a:r>
              <a:rPr lang="es-MX" sz="2200" b="1" dirty="0" smtClean="0">
                <a:solidFill>
                  <a:srgbClr val="7030A0"/>
                </a:solidFill>
              </a:rPr>
              <a:t>122: </a:t>
            </a:r>
            <a:r>
              <a:rPr lang="es-MX" sz="2200" b="1" dirty="0">
                <a:solidFill>
                  <a:srgbClr val="7030A0"/>
                </a:solidFill>
              </a:rPr>
              <a:t>programas de transferencia, de servicios, de infraestructura social y de </a:t>
            </a:r>
            <a:r>
              <a:rPr lang="es-MX" sz="2200" b="1" dirty="0" smtClean="0">
                <a:solidFill>
                  <a:srgbClr val="7030A0"/>
                </a:solidFill>
              </a:rPr>
              <a:t>subsidio (su actualización es mensual).</a:t>
            </a:r>
            <a:endParaRPr lang="es-ES_tradnl" sz="2200" b="1" dirty="0">
              <a:solidFill>
                <a:srgbClr val="7030A0"/>
              </a:solidFill>
            </a:endParaRPr>
          </a:p>
        </p:txBody>
      </p:sp>
      <p:sp>
        <p:nvSpPr>
          <p:cNvPr id="8" name="Título 1"/>
          <p:cNvSpPr txBox="1">
            <a:spLocks/>
          </p:cNvSpPr>
          <p:nvPr/>
        </p:nvSpPr>
        <p:spPr>
          <a:xfrm>
            <a:off x="3611880" y="925417"/>
            <a:ext cx="7543800" cy="80595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smtClean="0">
                <a:solidFill>
                  <a:srgbClr val="00B0F0"/>
                </a:solidFill>
                <a:latin typeface="+mn-lt"/>
              </a:rPr>
              <a:t>Obligaciones de Transparencia Comunes</a:t>
            </a:r>
            <a:endParaRPr lang="es-MX" sz="2800" b="1" dirty="0">
              <a:solidFill>
                <a:srgbClr val="00B0F0"/>
              </a:solidFill>
              <a:latin typeface="+mn-lt"/>
            </a:endParaRPr>
          </a:p>
        </p:txBody>
      </p:sp>
    </p:spTree>
    <p:extLst>
      <p:ext uri="{BB962C8B-B14F-4D97-AF65-F5344CB8AC3E}">
        <p14:creationId xmlns:p14="http://schemas.microsoft.com/office/powerpoint/2010/main" val="2573719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ortar y redondear rectángulo de esquina sencilla 11"/>
          <p:cNvSpPr/>
          <p:nvPr/>
        </p:nvSpPr>
        <p:spPr>
          <a:xfrm>
            <a:off x="1340069" y="1836684"/>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El marco </a:t>
            </a:r>
            <a:r>
              <a:rPr lang="es-MX" sz="2100" dirty="0" smtClean="0">
                <a:solidFill>
                  <a:schemeClr val="accent3">
                    <a:lumMod val="50000"/>
                  </a:schemeClr>
                </a:solidFill>
              </a:rPr>
              <a:t>normativo y</a:t>
            </a:r>
          </a:p>
          <a:p>
            <a:pPr algn="ctr"/>
            <a:r>
              <a:rPr lang="es-MX" sz="2100" dirty="0" smtClean="0">
                <a:solidFill>
                  <a:schemeClr val="accent3">
                    <a:lumMod val="50000"/>
                  </a:schemeClr>
                </a:solidFill>
              </a:rPr>
              <a:t>su </a:t>
            </a:r>
            <a:r>
              <a:rPr lang="es-MX" sz="2100" dirty="0">
                <a:solidFill>
                  <a:schemeClr val="accent3">
                    <a:lumMod val="50000"/>
                  </a:schemeClr>
                </a:solidFill>
              </a:rPr>
              <a:t>estructura orgánica completa</a:t>
            </a:r>
          </a:p>
          <a:p>
            <a:pPr algn="ctr"/>
            <a:endParaRPr lang="es-MX" sz="2100" dirty="0">
              <a:solidFill>
                <a:schemeClr val="accent3">
                  <a:lumMod val="50000"/>
                </a:schemeClr>
              </a:solidFill>
            </a:endParaRPr>
          </a:p>
        </p:txBody>
      </p:sp>
      <p:sp>
        <p:nvSpPr>
          <p:cNvPr id="14" name="Recortar y redondear rectángulo de esquina sencilla 13"/>
          <p:cNvSpPr/>
          <p:nvPr/>
        </p:nvSpPr>
        <p:spPr>
          <a:xfrm>
            <a:off x="1345326" y="3336857"/>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 remuneración mensual bruta y neta de todas las personas servidoras </a:t>
            </a:r>
            <a:r>
              <a:rPr lang="es-MX" sz="2100" dirty="0" smtClean="0">
                <a:solidFill>
                  <a:schemeClr val="accent3">
                    <a:lumMod val="50000"/>
                  </a:schemeClr>
                </a:solidFill>
              </a:rPr>
              <a:t>públicas</a:t>
            </a:r>
            <a:endParaRPr lang="es-MX" sz="2100" dirty="0">
              <a:solidFill>
                <a:schemeClr val="accent3">
                  <a:lumMod val="50000"/>
                </a:schemeClr>
              </a:solidFill>
            </a:endParaRPr>
          </a:p>
        </p:txBody>
      </p:sp>
      <p:sp>
        <p:nvSpPr>
          <p:cNvPr id="15" name="Recortar y redondear rectángulo de esquina sencilla 14"/>
          <p:cNvSpPr/>
          <p:nvPr/>
        </p:nvSpPr>
        <p:spPr>
          <a:xfrm>
            <a:off x="1340069" y="482993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Las contrataciones de servicios profesionales por honorarios</a:t>
            </a:r>
          </a:p>
        </p:txBody>
      </p:sp>
      <p:sp>
        <p:nvSpPr>
          <p:cNvPr id="16" name="Recortar y redondear rectángulo de esquina sencilla 15"/>
          <p:cNvSpPr/>
          <p:nvPr/>
        </p:nvSpPr>
        <p:spPr>
          <a:xfrm>
            <a:off x="4637691" y="4840450"/>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 Versión </a:t>
            </a:r>
            <a:r>
              <a:rPr lang="es-MX" sz="2100" dirty="0" smtClean="0">
                <a:solidFill>
                  <a:schemeClr val="accent3">
                    <a:lumMod val="50000"/>
                  </a:schemeClr>
                </a:solidFill>
              </a:rPr>
              <a:t>Pública, </a:t>
            </a:r>
            <a:r>
              <a:rPr lang="es-MX" sz="2100" dirty="0">
                <a:solidFill>
                  <a:schemeClr val="accent3">
                    <a:lumMod val="50000"/>
                  </a:schemeClr>
                </a:solidFill>
              </a:rPr>
              <a:t>de las Declaraciones Patrimoniales, de Intereses y Fiscal </a:t>
            </a:r>
          </a:p>
        </p:txBody>
      </p:sp>
      <p:sp>
        <p:nvSpPr>
          <p:cNvPr id="17" name="Recortar y redondear rectángulo de esquina sencilla 16"/>
          <p:cNvSpPr/>
          <p:nvPr/>
        </p:nvSpPr>
        <p:spPr>
          <a:xfrm>
            <a:off x="4637691" y="331977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Las metas y objetivos de las Áreas de conformidad con sus </a:t>
            </a:r>
            <a:r>
              <a:rPr lang="es-MX" sz="2100" dirty="0" smtClean="0">
                <a:solidFill>
                  <a:schemeClr val="accent3">
                    <a:lumMod val="50000"/>
                  </a:schemeClr>
                </a:solidFill>
              </a:rPr>
              <a:t>programas</a:t>
            </a:r>
            <a:endParaRPr lang="es-MX" sz="2100" dirty="0">
              <a:solidFill>
                <a:schemeClr val="accent3">
                  <a:lumMod val="50000"/>
                </a:schemeClr>
              </a:solidFill>
            </a:endParaRPr>
          </a:p>
        </p:txBody>
      </p:sp>
      <p:sp>
        <p:nvSpPr>
          <p:cNvPr id="18" name="Recortar y redondear rectángulo de esquina sencilla 17"/>
          <p:cNvSpPr/>
          <p:nvPr/>
        </p:nvSpPr>
        <p:spPr>
          <a:xfrm>
            <a:off x="4637691" y="1836684"/>
            <a:ext cx="30401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Las facultades de cada Área y las relativas a las </a:t>
            </a:r>
            <a:r>
              <a:rPr lang="es-MX" sz="2100" dirty="0" smtClean="0">
                <a:solidFill>
                  <a:schemeClr val="accent3">
                    <a:lumMod val="50000"/>
                  </a:schemeClr>
                </a:solidFill>
              </a:rPr>
              <a:t>funciones</a:t>
            </a:r>
            <a:endParaRPr lang="es-MX" sz="2100" dirty="0">
              <a:solidFill>
                <a:schemeClr val="accent3">
                  <a:lumMod val="50000"/>
                </a:schemeClr>
              </a:solidFill>
            </a:endParaRPr>
          </a:p>
        </p:txBody>
      </p:sp>
      <p:sp>
        <p:nvSpPr>
          <p:cNvPr id="19" name="Recortar y redondear rectángulo de esquina sencilla 18"/>
          <p:cNvSpPr/>
          <p:nvPr/>
        </p:nvSpPr>
        <p:spPr>
          <a:xfrm>
            <a:off x="7935313" y="482993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Las concesiones, contratos, convenios, permisos, licencias o autorizaciones otorgados</a:t>
            </a:r>
          </a:p>
        </p:txBody>
      </p:sp>
      <p:sp>
        <p:nvSpPr>
          <p:cNvPr id="20" name="Recortar y redondear rectángulo de esquina sencilla 19"/>
          <p:cNvSpPr/>
          <p:nvPr/>
        </p:nvSpPr>
        <p:spPr>
          <a:xfrm>
            <a:off x="7935313" y="3314522"/>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Los indicadores que permitan rendir cuenta de sus objetivos, metas y </a:t>
            </a:r>
            <a:r>
              <a:rPr lang="es-MX" sz="2100" dirty="0" smtClean="0">
                <a:solidFill>
                  <a:schemeClr val="accent3">
                    <a:lumMod val="50000"/>
                  </a:schemeClr>
                </a:solidFill>
              </a:rPr>
              <a:t>resultados</a:t>
            </a:r>
            <a:endParaRPr lang="es-MX" sz="2100" dirty="0">
              <a:solidFill>
                <a:schemeClr val="accent3">
                  <a:lumMod val="50000"/>
                </a:schemeClr>
              </a:solidFill>
            </a:endParaRPr>
          </a:p>
        </p:txBody>
      </p:sp>
      <p:sp>
        <p:nvSpPr>
          <p:cNvPr id="21" name="Recortar y redondear rectángulo de esquina sencilla 20"/>
          <p:cNvSpPr/>
          <p:nvPr/>
        </p:nvSpPr>
        <p:spPr>
          <a:xfrm>
            <a:off x="7872250" y="1836684"/>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dirty="0">
                <a:solidFill>
                  <a:schemeClr val="accent3">
                    <a:lumMod val="50000"/>
                  </a:schemeClr>
                </a:solidFill>
              </a:rPr>
              <a:t>El directorio de todas las personas servidoras </a:t>
            </a:r>
            <a:r>
              <a:rPr lang="es-MX" sz="2100" dirty="0" smtClean="0">
                <a:solidFill>
                  <a:schemeClr val="accent3">
                    <a:lumMod val="50000"/>
                  </a:schemeClr>
                </a:solidFill>
              </a:rPr>
              <a:t>públicas</a:t>
            </a:r>
            <a:endParaRPr lang="es-MX" sz="2100" dirty="0">
              <a:solidFill>
                <a:schemeClr val="accent3">
                  <a:lumMod val="50000"/>
                </a:schemeClr>
              </a:solidFill>
            </a:endParaRPr>
          </a:p>
        </p:txBody>
      </p:sp>
      <p:sp>
        <p:nvSpPr>
          <p:cNvPr id="37" name="Rectángulo redondeado 36"/>
          <p:cNvSpPr/>
          <p:nvPr/>
        </p:nvSpPr>
        <p:spPr>
          <a:xfrm>
            <a:off x="10068102" y="6498506"/>
            <a:ext cx="1669382" cy="207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Artículo </a:t>
            </a:r>
            <a:r>
              <a:rPr lang="es-MX" sz="1350" dirty="0" smtClean="0"/>
              <a:t>121</a:t>
            </a:r>
            <a:endParaRPr lang="es-MX" sz="1350" dirty="0"/>
          </a:p>
        </p:txBody>
      </p:sp>
      <p:sp>
        <p:nvSpPr>
          <p:cNvPr id="38" name="Título 1"/>
          <p:cNvSpPr txBox="1">
            <a:spLocks/>
          </p:cNvSpPr>
          <p:nvPr/>
        </p:nvSpPr>
        <p:spPr>
          <a:xfrm>
            <a:off x="3611880" y="925417"/>
            <a:ext cx="7543800" cy="80595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smtClean="0">
                <a:solidFill>
                  <a:srgbClr val="00B0F0"/>
                </a:solidFill>
                <a:latin typeface="+mn-lt"/>
              </a:rPr>
              <a:t>Obligaciones de Transparencia Comunes</a:t>
            </a:r>
            <a:endParaRPr lang="es-MX" sz="2800" b="1" dirty="0">
              <a:solidFill>
                <a:srgbClr val="00B0F0"/>
              </a:solidFill>
              <a:latin typeface="+mn-lt"/>
            </a:endParaRPr>
          </a:p>
        </p:txBody>
      </p:sp>
    </p:spTree>
    <p:extLst>
      <p:ext uri="{BB962C8B-B14F-4D97-AF65-F5344CB8AC3E}">
        <p14:creationId xmlns:p14="http://schemas.microsoft.com/office/powerpoint/2010/main" val="18837174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2546" y="1843457"/>
            <a:ext cx="9857823" cy="782512"/>
          </a:xfrm>
          <a:ln>
            <a:solidFill>
              <a:srgbClr val="003399"/>
            </a:solidFill>
          </a:ln>
        </p:spPr>
        <p:txBody>
          <a:bodyPr>
            <a:noAutofit/>
          </a:bodyPr>
          <a:lstStyle/>
          <a:p>
            <a:r>
              <a:rPr lang="es-MX" sz="2200" dirty="0" smtClean="0"/>
              <a:t>Los Sujetos Obligados deberán atender además lo señalado en los artículos 123 a 140, de acuerdo con sus funciones, y a su naturaleza los siguientes artículos: </a:t>
            </a:r>
          </a:p>
          <a:p>
            <a:endParaRPr lang="es-MX" sz="2200" dirty="0"/>
          </a:p>
        </p:txBody>
      </p:sp>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p>
          <a:p>
            <a:pPr marL="128588" indent="-128588">
              <a:buFontTx/>
              <a:buChar char="-"/>
              <a:tabLst>
                <a:tab pos="807244" algn="l"/>
              </a:tabLst>
            </a:pPr>
            <a:endParaRPr lang="es-MX" sz="825" b="1" dirty="0"/>
          </a:p>
          <a:p>
            <a:pPr marL="128588" indent="-128588">
              <a:buFontTx/>
              <a:buChar char="-"/>
              <a:tabLst>
                <a:tab pos="807244" algn="l"/>
              </a:tabLst>
            </a:pPr>
            <a:endParaRPr lang="es-MX" sz="825" b="1" dirty="0"/>
          </a:p>
        </p:txBody>
      </p:sp>
      <p:graphicFrame>
        <p:nvGraphicFramePr>
          <p:cNvPr id="5" name="Tabla 4"/>
          <p:cNvGraphicFramePr>
            <a:graphicFrameLocks noGrp="1"/>
          </p:cNvGraphicFramePr>
          <p:nvPr>
            <p:extLst>
              <p:ext uri="{D42A27DB-BD31-4B8C-83A1-F6EECF244321}">
                <p14:modId xmlns:p14="http://schemas.microsoft.com/office/powerpoint/2010/main" val="3089803316"/>
              </p:ext>
            </p:extLst>
          </p:nvPr>
        </p:nvGraphicFramePr>
        <p:xfrm>
          <a:off x="1039660" y="2877033"/>
          <a:ext cx="10359025" cy="3210616"/>
        </p:xfrm>
        <a:graphic>
          <a:graphicData uri="http://schemas.openxmlformats.org/drawingml/2006/table">
            <a:tbl>
              <a:tblPr firstRow="1" bandRow="1">
                <a:tableStyleId>{5C22544A-7EE6-4342-B048-85BDC9FD1C3A}</a:tableStyleId>
              </a:tblPr>
              <a:tblGrid>
                <a:gridCol w="8590628"/>
                <a:gridCol w="1768397"/>
              </a:tblGrid>
              <a:tr h="741132">
                <a:tc>
                  <a:txBody>
                    <a:bodyPr/>
                    <a:lstStyle/>
                    <a:p>
                      <a:pPr algn="l">
                        <a:lnSpc>
                          <a:spcPct val="107000"/>
                        </a:lnSpc>
                        <a:spcAft>
                          <a:spcPts val="800"/>
                        </a:spcAft>
                      </a:pPr>
                      <a:r>
                        <a:rPr lang="es-MX" sz="2000" dirty="0">
                          <a:effectLst/>
                        </a:rPr>
                        <a:t>Sujeto  Obligado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Obligaciones específicas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626">
                <a:tc>
                  <a:txBody>
                    <a:bodyPr/>
                    <a:lstStyle/>
                    <a:p>
                      <a:pPr algn="l">
                        <a:lnSpc>
                          <a:spcPct val="107000"/>
                        </a:lnSpc>
                        <a:spcAft>
                          <a:spcPts val="800"/>
                        </a:spcAft>
                      </a:pPr>
                      <a:r>
                        <a:rPr lang="es-MX" sz="2000" dirty="0">
                          <a:effectLst/>
                        </a:rPr>
                        <a:t>Poder Ejecutivo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0914">
                <a:tc>
                  <a:txBody>
                    <a:bodyPr/>
                    <a:lstStyle/>
                    <a:p>
                      <a:pPr algn="l">
                        <a:lnSpc>
                          <a:spcPct val="107000"/>
                        </a:lnSpc>
                        <a:spcAft>
                          <a:spcPts val="800"/>
                        </a:spcAft>
                      </a:pPr>
                      <a:r>
                        <a:rPr lang="es-MX" sz="2000" b="0" dirty="0">
                          <a:effectLst/>
                        </a:rPr>
                        <a:t>Órganos Políticos  Administrativos, Alcaldías o Demarcaciones Territoriales</a:t>
                      </a:r>
                      <a:endParaRPr lang="es-MX"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b="0" dirty="0">
                          <a:effectLst/>
                        </a:rPr>
                        <a:t>124</a:t>
                      </a:r>
                      <a:endParaRPr lang="es-MX"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2942">
                <a:tc>
                  <a:txBody>
                    <a:bodyPr/>
                    <a:lstStyle/>
                    <a:p>
                      <a:pPr algn="l">
                        <a:lnSpc>
                          <a:spcPct val="107000"/>
                        </a:lnSpc>
                        <a:spcAft>
                          <a:spcPts val="800"/>
                        </a:spcAft>
                      </a:pPr>
                      <a:r>
                        <a:rPr lang="es-MX" sz="2000" dirty="0">
                          <a:effectLst/>
                        </a:rPr>
                        <a:t>Poder Legislativo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125</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2206">
                <a:tc>
                  <a:txBody>
                    <a:bodyPr/>
                    <a:lstStyle/>
                    <a:p>
                      <a:pPr algn="l">
                        <a:lnSpc>
                          <a:spcPct val="107000"/>
                        </a:lnSpc>
                        <a:spcAft>
                          <a:spcPts val="800"/>
                        </a:spcAft>
                      </a:pPr>
                      <a:r>
                        <a:rPr lang="es-MX" sz="2000" dirty="0">
                          <a:effectLst/>
                        </a:rPr>
                        <a:t>Poder Judicial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1345">
                <a:tc>
                  <a:txBody>
                    <a:bodyPr/>
                    <a:lstStyle/>
                    <a:p>
                      <a:pPr algn="l">
                        <a:lnSpc>
                          <a:spcPct val="107000"/>
                        </a:lnSpc>
                        <a:spcAft>
                          <a:spcPts val="800"/>
                        </a:spcAft>
                      </a:pPr>
                      <a:r>
                        <a:rPr lang="es-MX" sz="2000" dirty="0">
                          <a:effectLst/>
                        </a:rPr>
                        <a:t>Auditoria Superior de la Ciudad de México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7451">
                <a:tc>
                  <a:txBody>
                    <a:bodyPr/>
                    <a:lstStyle/>
                    <a:p>
                      <a:pPr algn="l">
                        <a:lnSpc>
                          <a:spcPct val="107000"/>
                        </a:lnSpc>
                        <a:spcAft>
                          <a:spcPts val="800"/>
                        </a:spcAft>
                      </a:pPr>
                      <a:r>
                        <a:rPr lang="es-MX" sz="2000" dirty="0">
                          <a:effectLst/>
                        </a:rPr>
                        <a:t>Autoridades Electorales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ítulo 1"/>
          <p:cNvSpPr txBox="1">
            <a:spLocks/>
          </p:cNvSpPr>
          <p:nvPr/>
        </p:nvSpPr>
        <p:spPr>
          <a:xfrm>
            <a:off x="3611880" y="925417"/>
            <a:ext cx="7543800" cy="80595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smtClean="0">
                <a:solidFill>
                  <a:srgbClr val="00B0F0"/>
                </a:solidFill>
                <a:latin typeface="+mn-lt"/>
              </a:rPr>
              <a:t>Obligaciones de Transparencia Comunes</a:t>
            </a:r>
            <a:endParaRPr lang="es-MX" sz="2800" b="1" dirty="0">
              <a:solidFill>
                <a:srgbClr val="00B0F0"/>
              </a:solidFill>
              <a:latin typeface="+mn-lt"/>
            </a:endParaRPr>
          </a:p>
        </p:txBody>
      </p:sp>
    </p:spTree>
    <p:extLst>
      <p:ext uri="{BB962C8B-B14F-4D97-AF65-F5344CB8AC3E}">
        <p14:creationId xmlns:p14="http://schemas.microsoft.com/office/powerpoint/2010/main" val="451465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p>
          <a:p>
            <a:pPr marL="128588" indent="-128588">
              <a:buFontTx/>
              <a:buChar char="-"/>
              <a:tabLst>
                <a:tab pos="807244" algn="l"/>
              </a:tabLst>
            </a:pPr>
            <a:endParaRPr lang="es-MX" sz="825" b="1" dirty="0"/>
          </a:p>
          <a:p>
            <a:pPr marL="128588" indent="-128588">
              <a:buFontTx/>
              <a:buChar char="-"/>
              <a:tabLst>
                <a:tab pos="807244" algn="l"/>
              </a:tabLst>
            </a:pPr>
            <a:endParaRPr lang="es-MX" sz="825" b="1" dirty="0"/>
          </a:p>
        </p:txBody>
      </p:sp>
      <p:graphicFrame>
        <p:nvGraphicFramePr>
          <p:cNvPr id="4" name="Tabla 3"/>
          <p:cNvGraphicFramePr>
            <a:graphicFrameLocks noGrp="1"/>
          </p:cNvGraphicFramePr>
          <p:nvPr>
            <p:extLst>
              <p:ext uri="{D42A27DB-BD31-4B8C-83A1-F6EECF244321}">
                <p14:modId xmlns:p14="http://schemas.microsoft.com/office/powerpoint/2010/main" val="2228447170"/>
              </p:ext>
            </p:extLst>
          </p:nvPr>
        </p:nvGraphicFramePr>
        <p:xfrm>
          <a:off x="1008993" y="1954063"/>
          <a:ext cx="10164223" cy="4070955"/>
        </p:xfrm>
        <a:graphic>
          <a:graphicData uri="http://schemas.openxmlformats.org/drawingml/2006/table">
            <a:tbl>
              <a:tblPr firstRow="1" bandRow="1">
                <a:tableStyleId>{5C22544A-7EE6-4342-B048-85BDC9FD1C3A}</a:tableStyleId>
              </a:tblPr>
              <a:tblGrid>
                <a:gridCol w="8429082"/>
                <a:gridCol w="1735141"/>
              </a:tblGrid>
              <a:tr h="537333">
                <a:tc>
                  <a:txBody>
                    <a:bodyPr/>
                    <a:lstStyle/>
                    <a:p>
                      <a:pPr algn="l">
                        <a:lnSpc>
                          <a:spcPct val="107000"/>
                        </a:lnSpc>
                        <a:spcAft>
                          <a:spcPts val="800"/>
                        </a:spcAft>
                      </a:pPr>
                      <a:r>
                        <a:rPr lang="es-MX" sz="2000" dirty="0">
                          <a:effectLst/>
                        </a:rPr>
                        <a:t>Organizaciones  Políticas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129, 130 y 131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8016">
                <a:tc>
                  <a:txBody>
                    <a:bodyPr/>
                    <a:lstStyle/>
                    <a:p>
                      <a:pPr algn="l">
                        <a:lnSpc>
                          <a:spcPct val="107000"/>
                        </a:lnSpc>
                        <a:spcAft>
                          <a:spcPts val="800"/>
                        </a:spcAft>
                      </a:pPr>
                      <a:r>
                        <a:rPr lang="es-MX" sz="2000" dirty="0">
                          <a:effectLst/>
                        </a:rPr>
                        <a:t>Comisión de Derechos Humanos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7545">
                <a:tc>
                  <a:txBody>
                    <a:bodyPr/>
                    <a:lstStyle/>
                    <a:p>
                      <a:pPr algn="l">
                        <a:lnSpc>
                          <a:spcPct val="107000"/>
                        </a:lnSpc>
                        <a:spcAft>
                          <a:spcPts val="800"/>
                        </a:spcAft>
                      </a:pPr>
                      <a:r>
                        <a:rPr lang="es-MX" sz="2000" dirty="0">
                          <a:effectLst/>
                        </a:rPr>
                        <a:t>Instituto de Transparencia, Acceso a la Información Pública, Protección de Datos Personales y Rendición de Cuentas de la Ciudad de México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86">
                <a:tc>
                  <a:txBody>
                    <a:bodyPr/>
                    <a:lstStyle/>
                    <a:p>
                      <a:pPr algn="l">
                        <a:lnSpc>
                          <a:spcPct val="107000"/>
                        </a:lnSpc>
                        <a:spcAft>
                          <a:spcPts val="800"/>
                        </a:spcAft>
                      </a:pPr>
                      <a:r>
                        <a:rPr lang="es-MX" sz="2000" dirty="0">
                          <a:effectLst/>
                        </a:rPr>
                        <a:t>Universidad Autónoma de la Ciudad de México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134</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0902">
                <a:tc>
                  <a:txBody>
                    <a:bodyPr/>
                    <a:lstStyle/>
                    <a:p>
                      <a:pPr algn="l">
                        <a:lnSpc>
                          <a:spcPct val="107000"/>
                        </a:lnSpc>
                        <a:spcAft>
                          <a:spcPts val="800"/>
                        </a:spcAft>
                      </a:pPr>
                      <a:r>
                        <a:rPr lang="es-MX" sz="2000" dirty="0">
                          <a:effectLst/>
                        </a:rPr>
                        <a:t>Fideicomisos, Fondos Públicos y Otros Análogos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135 y 136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5114">
                <a:tc>
                  <a:txBody>
                    <a:bodyPr/>
                    <a:lstStyle/>
                    <a:p>
                      <a:pPr algn="l">
                        <a:lnSpc>
                          <a:spcPct val="107000"/>
                        </a:lnSpc>
                        <a:spcAft>
                          <a:spcPts val="800"/>
                        </a:spcAft>
                      </a:pPr>
                      <a:r>
                        <a:rPr lang="es-MX" sz="2000" dirty="0">
                          <a:effectLst/>
                        </a:rPr>
                        <a:t>Junta Local de Conciliación y Arbitraje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5114">
                <a:tc>
                  <a:txBody>
                    <a:bodyPr/>
                    <a:lstStyle/>
                    <a:p>
                      <a:pPr algn="l">
                        <a:lnSpc>
                          <a:spcPct val="107000"/>
                        </a:lnSpc>
                        <a:spcAft>
                          <a:spcPts val="800"/>
                        </a:spcAft>
                      </a:pPr>
                      <a:r>
                        <a:rPr lang="es-MX" sz="2000" dirty="0">
                          <a:effectLst/>
                        </a:rPr>
                        <a:t>Sindicatos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2000" dirty="0">
                          <a:effectLst/>
                        </a:rPr>
                        <a:t>137</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7545">
                <a:tc>
                  <a:txBody>
                    <a:bodyPr/>
                    <a:lstStyle/>
                    <a:p>
                      <a:pPr algn="l">
                        <a:lnSpc>
                          <a:spcPct val="107000"/>
                        </a:lnSpc>
                        <a:spcAft>
                          <a:spcPts val="0"/>
                        </a:spcAft>
                      </a:pPr>
                      <a:r>
                        <a:rPr lang="es-MX" sz="2000" dirty="0">
                          <a:effectLst/>
                        </a:rPr>
                        <a:t>Personas físicas o morales que reciben y ejercen recursos públicos o ejercen actos de autoridad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2000" dirty="0">
                          <a:effectLst/>
                        </a:rPr>
                        <a:t>139 y 140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ítulo 1"/>
          <p:cNvSpPr txBox="1">
            <a:spLocks/>
          </p:cNvSpPr>
          <p:nvPr/>
        </p:nvSpPr>
        <p:spPr>
          <a:xfrm>
            <a:off x="3611880" y="925417"/>
            <a:ext cx="7543800" cy="80595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smtClean="0">
                <a:solidFill>
                  <a:srgbClr val="00B0F0"/>
                </a:solidFill>
                <a:latin typeface="+mn-lt"/>
              </a:rPr>
              <a:t>Obligaciones de Transparencia Comunes</a:t>
            </a:r>
            <a:endParaRPr lang="es-MX" sz="2800" b="1" dirty="0">
              <a:solidFill>
                <a:srgbClr val="00B0F0"/>
              </a:solidFill>
              <a:latin typeface="+mn-lt"/>
            </a:endParaRPr>
          </a:p>
        </p:txBody>
      </p:sp>
    </p:spTree>
    <p:extLst>
      <p:ext uri="{BB962C8B-B14F-4D97-AF65-F5344CB8AC3E}">
        <p14:creationId xmlns:p14="http://schemas.microsoft.com/office/powerpoint/2010/main" val="139422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11880" y="925417"/>
            <a:ext cx="7543800" cy="805955"/>
          </a:xfrm>
        </p:spPr>
        <p:txBody>
          <a:bodyPr>
            <a:noAutofit/>
          </a:bodyPr>
          <a:lstStyle/>
          <a:p>
            <a:pPr algn="r"/>
            <a:r>
              <a:rPr lang="es-MX" sz="2800" b="1" dirty="0">
                <a:solidFill>
                  <a:srgbClr val="00B0F0"/>
                </a:solidFill>
                <a:latin typeface="+mn-lt"/>
              </a:rPr>
              <a:t>Obligaciones de </a:t>
            </a:r>
            <a:r>
              <a:rPr lang="es-MX" sz="2800" b="1" dirty="0" smtClean="0">
                <a:solidFill>
                  <a:srgbClr val="00B0F0"/>
                </a:solidFill>
                <a:latin typeface="+mn-lt"/>
              </a:rPr>
              <a:t>Transparencia Comunes</a:t>
            </a:r>
            <a:endParaRPr lang="es-MX" sz="2800" b="1" dirty="0">
              <a:solidFill>
                <a:srgbClr val="00B0F0"/>
              </a:solidFill>
              <a:latin typeface="+mn-lt"/>
            </a:endParaRPr>
          </a:p>
        </p:txBody>
      </p:sp>
      <p:sp>
        <p:nvSpPr>
          <p:cNvPr id="3" name="Marcador de contenido 2"/>
          <p:cNvSpPr>
            <a:spLocks noGrp="1"/>
          </p:cNvSpPr>
          <p:nvPr>
            <p:ph idx="1"/>
          </p:nvPr>
        </p:nvSpPr>
        <p:spPr>
          <a:xfrm>
            <a:off x="2049774" y="2824662"/>
            <a:ext cx="8612896" cy="2750113"/>
          </a:xfrm>
        </p:spPr>
        <p:txBody>
          <a:bodyPr numCol="2">
            <a:noAutofit/>
          </a:bodyPr>
          <a:lstStyle/>
          <a:p>
            <a:pPr lvl="1" algn="just">
              <a:buFont typeface="Agency FB" panose="020B0503020202020204" pitchFamily="34" charset="0"/>
              <a:buChar char="√"/>
            </a:pPr>
            <a:r>
              <a:rPr lang="es-ES_tradnl" sz="3600" b="1" dirty="0" smtClean="0">
                <a:solidFill>
                  <a:schemeClr val="tx1"/>
                </a:solidFill>
              </a:rPr>
              <a:t>   </a:t>
            </a:r>
            <a:r>
              <a:rPr lang="es-ES_tradnl" sz="3600" dirty="0" smtClean="0">
                <a:solidFill>
                  <a:schemeClr val="tx1"/>
                </a:solidFill>
              </a:rPr>
              <a:t>veraz </a:t>
            </a:r>
          </a:p>
          <a:p>
            <a:pPr lvl="1" algn="just">
              <a:buFont typeface="Agency FB" panose="020B0503020202020204" pitchFamily="34" charset="0"/>
              <a:buChar char="√"/>
            </a:pPr>
            <a:r>
              <a:rPr lang="es-ES_tradnl" sz="3600" dirty="0" smtClean="0">
                <a:solidFill>
                  <a:schemeClr val="tx1"/>
                </a:solidFill>
              </a:rPr>
              <a:t>   confiable</a:t>
            </a:r>
          </a:p>
          <a:p>
            <a:pPr lvl="1" algn="just">
              <a:buFont typeface="Agency FB" panose="020B0503020202020204" pitchFamily="34" charset="0"/>
              <a:buChar char="√"/>
            </a:pPr>
            <a:r>
              <a:rPr lang="es-ES_tradnl" sz="3600" dirty="0" smtClean="0">
                <a:solidFill>
                  <a:schemeClr val="tx1"/>
                </a:solidFill>
              </a:rPr>
              <a:t>   oportuna</a:t>
            </a:r>
          </a:p>
          <a:p>
            <a:pPr lvl="1" algn="just">
              <a:buFont typeface="Agency FB" panose="020B0503020202020204" pitchFamily="34" charset="0"/>
              <a:buChar char="√"/>
            </a:pPr>
            <a:r>
              <a:rPr lang="es-ES_tradnl" sz="3600" dirty="0" smtClean="0">
                <a:solidFill>
                  <a:schemeClr val="tx1"/>
                </a:solidFill>
              </a:rPr>
              <a:t>   gratuita</a:t>
            </a:r>
          </a:p>
          <a:p>
            <a:pPr lvl="1" algn="just">
              <a:buFont typeface="Agency FB" panose="020B0503020202020204" pitchFamily="34" charset="0"/>
              <a:buChar char="√"/>
            </a:pPr>
            <a:r>
              <a:rPr lang="es-ES_tradnl" sz="3600" dirty="0" smtClean="0">
                <a:solidFill>
                  <a:schemeClr val="tx1"/>
                </a:solidFill>
              </a:rPr>
              <a:t>   congruente</a:t>
            </a:r>
          </a:p>
          <a:p>
            <a:pPr lvl="1" algn="just">
              <a:buFont typeface="Agency FB" panose="020B0503020202020204" pitchFamily="34" charset="0"/>
              <a:buChar char="√"/>
            </a:pPr>
            <a:endParaRPr lang="es-ES_tradnl" sz="3600" dirty="0">
              <a:solidFill>
                <a:schemeClr val="tx1"/>
              </a:solidFill>
            </a:endParaRPr>
          </a:p>
          <a:p>
            <a:pPr marL="201168" lvl="1" indent="0" algn="just">
              <a:buNone/>
            </a:pPr>
            <a:endParaRPr lang="es-ES_tradnl" sz="3600" dirty="0" smtClean="0">
              <a:solidFill>
                <a:schemeClr val="tx1"/>
              </a:solidFill>
            </a:endParaRPr>
          </a:p>
          <a:p>
            <a:pPr lvl="1" algn="just">
              <a:buFont typeface="Agency FB" panose="020B0503020202020204" pitchFamily="34" charset="0"/>
              <a:buChar char="√"/>
            </a:pPr>
            <a:r>
              <a:rPr lang="es-ES_tradnl" sz="3600" dirty="0" smtClean="0">
                <a:solidFill>
                  <a:schemeClr val="tx1"/>
                </a:solidFill>
              </a:rPr>
              <a:t>   integral</a:t>
            </a:r>
          </a:p>
          <a:p>
            <a:pPr lvl="1" algn="just">
              <a:buFont typeface="Agency FB" panose="020B0503020202020204" pitchFamily="34" charset="0"/>
              <a:buChar char="√"/>
            </a:pPr>
            <a:r>
              <a:rPr lang="es-ES_tradnl" sz="3600" dirty="0" smtClean="0">
                <a:solidFill>
                  <a:schemeClr val="tx1"/>
                </a:solidFill>
              </a:rPr>
              <a:t>   actualizada</a:t>
            </a:r>
          </a:p>
          <a:p>
            <a:pPr lvl="1" algn="just">
              <a:buFont typeface="Agency FB" panose="020B0503020202020204" pitchFamily="34" charset="0"/>
              <a:buChar char="√"/>
            </a:pPr>
            <a:r>
              <a:rPr lang="es-ES_tradnl" sz="3600" dirty="0" smtClean="0">
                <a:solidFill>
                  <a:schemeClr val="tx1"/>
                </a:solidFill>
              </a:rPr>
              <a:t>   accesible</a:t>
            </a:r>
          </a:p>
          <a:p>
            <a:pPr lvl="1" algn="just">
              <a:buFont typeface="Agency FB" panose="020B0503020202020204" pitchFamily="34" charset="0"/>
              <a:buChar char="√"/>
            </a:pPr>
            <a:r>
              <a:rPr lang="es-ES_tradnl" sz="3600" dirty="0" smtClean="0">
                <a:solidFill>
                  <a:schemeClr val="tx1"/>
                </a:solidFill>
              </a:rPr>
              <a:t>   comprensible</a:t>
            </a:r>
          </a:p>
          <a:p>
            <a:pPr lvl="1" algn="just">
              <a:buFont typeface="Agency FB" panose="020B0503020202020204" pitchFamily="34" charset="0"/>
              <a:buChar char="√"/>
            </a:pPr>
            <a:r>
              <a:rPr lang="es-ES_tradnl" sz="3600" dirty="0" smtClean="0">
                <a:solidFill>
                  <a:schemeClr val="tx1"/>
                </a:solidFill>
              </a:rPr>
              <a:t>    verificable</a:t>
            </a:r>
            <a:endParaRPr lang="es-ES_tradnl" sz="3600" dirty="0">
              <a:solidFill>
                <a:schemeClr val="tx1"/>
              </a:solidFill>
            </a:endParaRPr>
          </a:p>
          <a:p>
            <a:pPr marL="0" indent="0" algn="just">
              <a:buNone/>
            </a:pPr>
            <a:r>
              <a:rPr lang="es-ES_tradnl" sz="2800" dirty="0">
                <a:solidFill>
                  <a:schemeClr val="tx1"/>
                </a:solidFill>
              </a:rPr>
              <a:t>	</a:t>
            </a:r>
          </a:p>
          <a:p>
            <a:pPr algn="just"/>
            <a:endParaRPr lang="es-MX" sz="2800" dirty="0">
              <a:solidFill>
                <a:schemeClr val="tx1"/>
              </a:solidFill>
            </a:endParaRPr>
          </a:p>
        </p:txBody>
      </p:sp>
      <p:sp>
        <p:nvSpPr>
          <p:cNvPr id="5" name="CuadroTexto 4"/>
          <p:cNvSpPr txBox="1"/>
          <p:nvPr/>
        </p:nvSpPr>
        <p:spPr>
          <a:xfrm>
            <a:off x="9809747" y="6448097"/>
            <a:ext cx="1345933" cy="305909"/>
          </a:xfrm>
          <a:prstGeom prst="rect">
            <a:avLst/>
          </a:prstGeom>
          <a:noFill/>
        </p:spPr>
        <p:txBody>
          <a:bodyPr wrap="square" rtlCol="0">
            <a:spAutoFit/>
          </a:bodyPr>
          <a:lstStyle/>
          <a:p>
            <a:r>
              <a:rPr lang="es-ES_tradnl" sz="1350" dirty="0">
                <a:solidFill>
                  <a:schemeClr val="bg1"/>
                </a:solidFill>
              </a:rPr>
              <a:t>Artículos </a:t>
            </a:r>
            <a:r>
              <a:rPr lang="es-ES_tradnl" sz="1350" dirty="0" smtClean="0">
                <a:solidFill>
                  <a:schemeClr val="bg1"/>
                </a:solidFill>
              </a:rPr>
              <a:t>115</a:t>
            </a:r>
            <a:endParaRPr lang="es-MX" sz="1350" dirty="0">
              <a:solidFill>
                <a:schemeClr val="bg1"/>
              </a:solidFill>
            </a:endParaRPr>
          </a:p>
        </p:txBody>
      </p:sp>
      <p:sp>
        <p:nvSpPr>
          <p:cNvPr id="4" name="Rectángulo 3"/>
          <p:cNvSpPr/>
          <p:nvPr/>
        </p:nvSpPr>
        <p:spPr>
          <a:xfrm>
            <a:off x="2833190" y="1990316"/>
            <a:ext cx="5924379" cy="584775"/>
          </a:xfrm>
          <a:prstGeom prst="rect">
            <a:avLst/>
          </a:prstGeom>
        </p:spPr>
        <p:txBody>
          <a:bodyPr wrap="none">
            <a:spAutoFit/>
          </a:bodyPr>
          <a:lstStyle/>
          <a:p>
            <a:pPr algn="just"/>
            <a:r>
              <a:rPr lang="es-ES_tradnl" sz="3200" b="1" dirty="0" smtClean="0">
                <a:solidFill>
                  <a:srgbClr val="00B0F0"/>
                </a:solidFill>
              </a:rPr>
              <a:t>Características de la Información: </a:t>
            </a:r>
            <a:endParaRPr lang="es-ES_tradnl" sz="3200" b="1" dirty="0">
              <a:solidFill>
                <a:srgbClr val="00B0F0"/>
              </a:solidFill>
            </a:endParaRPr>
          </a:p>
        </p:txBody>
      </p:sp>
    </p:spTree>
    <p:extLst>
      <p:ext uri="{BB962C8B-B14F-4D97-AF65-F5344CB8AC3E}">
        <p14:creationId xmlns:p14="http://schemas.microsoft.com/office/powerpoint/2010/main" val="1630312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MX" sz="3000" b="1" dirty="0">
              <a:solidFill>
                <a:srgbClr val="00B0F0"/>
              </a:solidFill>
            </a:endParaRPr>
          </a:p>
          <a:p>
            <a:pPr algn="ctr"/>
            <a:r>
              <a:rPr lang="es-MX" sz="3000" b="1" dirty="0" smtClean="0">
                <a:solidFill>
                  <a:srgbClr val="00B0F0"/>
                </a:solidFill>
              </a:rPr>
              <a:t>Tema </a:t>
            </a:r>
            <a:r>
              <a:rPr lang="es-MX" sz="3000" b="1" dirty="0">
                <a:solidFill>
                  <a:srgbClr val="00B0F0"/>
                </a:solidFill>
              </a:rPr>
              <a:t>6 </a:t>
            </a:r>
            <a:endParaRPr lang="es-MX" sz="3000" b="1" dirty="0" smtClean="0">
              <a:solidFill>
                <a:srgbClr val="00B0F0"/>
              </a:solidFill>
            </a:endParaRPr>
          </a:p>
          <a:p>
            <a:pPr algn="ctr"/>
            <a:r>
              <a:rPr lang="es-MX" sz="3000" b="1" dirty="0">
                <a:solidFill>
                  <a:srgbClr val="00B0F0"/>
                </a:solidFill>
              </a:rPr>
              <a:t/>
            </a:r>
            <a:br>
              <a:rPr lang="es-MX" sz="3000" b="1" dirty="0">
                <a:solidFill>
                  <a:srgbClr val="00B0F0"/>
                </a:solidFill>
              </a:rPr>
            </a:br>
            <a:r>
              <a:rPr lang="es-MX" sz="3000" b="1" dirty="0">
                <a:solidFill>
                  <a:srgbClr val="00B0F0"/>
                </a:solidFill>
              </a:rPr>
              <a:t>Información Clasificada</a:t>
            </a:r>
          </a:p>
          <a:p>
            <a:pPr algn="ctr"/>
            <a:r>
              <a:rPr lang="es-MX" sz="3000" b="1" dirty="0">
                <a:solidFill>
                  <a:srgbClr val="00B0F0"/>
                </a:solidFill>
              </a:rPr>
              <a:t>Reservada </a:t>
            </a:r>
            <a:r>
              <a:rPr lang="es-MX" sz="3000" b="1" dirty="0" smtClean="0">
                <a:solidFill>
                  <a:srgbClr val="00B0F0"/>
                </a:solidFill>
              </a:rPr>
              <a:t>y Confidencial</a:t>
            </a:r>
            <a:endParaRPr lang="es-MX" sz="3000" b="1" dirty="0">
              <a:solidFill>
                <a:srgbClr val="00B0F0"/>
              </a:solidFill>
            </a:endParaRPr>
          </a:p>
        </p:txBody>
      </p:sp>
    </p:spTree>
    <p:extLst>
      <p:ext uri="{BB962C8B-B14F-4D97-AF65-F5344CB8AC3E}">
        <p14:creationId xmlns:p14="http://schemas.microsoft.com/office/powerpoint/2010/main" val="2482835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Texto"/>
          <p:cNvSpPr txBox="1"/>
          <p:nvPr/>
        </p:nvSpPr>
        <p:spPr>
          <a:xfrm>
            <a:off x="437265" y="2491901"/>
            <a:ext cx="2143108" cy="523220"/>
          </a:xfrm>
          <a:prstGeom prst="rect">
            <a:avLst/>
          </a:prstGeom>
          <a:noFill/>
        </p:spPr>
        <p:txBody>
          <a:bodyPr>
            <a:spAutoFit/>
          </a:bodyPr>
          <a:lstStyle/>
          <a:p>
            <a:pPr algn="ctr">
              <a:defRPr/>
            </a:pPr>
            <a:r>
              <a:rPr lang="es-MX" sz="2800" b="1" dirty="0">
                <a:solidFill>
                  <a:schemeClr val="accent1"/>
                </a:solidFill>
                <a:effectLst>
                  <a:glow rad="101600">
                    <a:schemeClr val="bg1">
                      <a:lumMod val="95000"/>
                      <a:alpha val="60000"/>
                    </a:schemeClr>
                  </a:glow>
                </a:effectLst>
              </a:rPr>
              <a:t>Clasificación:</a:t>
            </a:r>
          </a:p>
        </p:txBody>
      </p:sp>
      <p:sp>
        <p:nvSpPr>
          <p:cNvPr id="6" name="4 Rectángulo"/>
          <p:cNvSpPr/>
          <p:nvPr/>
        </p:nvSpPr>
        <p:spPr>
          <a:xfrm>
            <a:off x="8927309" y="1999458"/>
            <a:ext cx="2849531" cy="1154162"/>
          </a:xfrm>
          <a:prstGeom prst="rec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s-MX" sz="2300" b="1" dirty="0"/>
              <a:t>Por un plazo máximo de 3 </a:t>
            </a:r>
            <a:r>
              <a:rPr lang="es-MX" sz="2300" b="1" dirty="0" smtClean="0"/>
              <a:t>años </a:t>
            </a:r>
          </a:p>
          <a:p>
            <a:pPr algn="ctr">
              <a:defRPr/>
            </a:pPr>
            <a:r>
              <a:rPr lang="es-MX" sz="2300" b="1" dirty="0" smtClean="0"/>
              <a:t>+ 2 </a:t>
            </a:r>
            <a:r>
              <a:rPr lang="es-MX" sz="2300" b="1" dirty="0"/>
              <a:t>años </a:t>
            </a:r>
            <a:r>
              <a:rPr lang="es-MX" sz="2300" b="1" dirty="0" smtClean="0"/>
              <a:t>prorroga *</a:t>
            </a:r>
          </a:p>
        </p:txBody>
      </p:sp>
      <p:sp>
        <p:nvSpPr>
          <p:cNvPr id="7" name="5 Rectángulo"/>
          <p:cNvSpPr/>
          <p:nvPr/>
        </p:nvSpPr>
        <p:spPr>
          <a:xfrm>
            <a:off x="115325" y="3008450"/>
            <a:ext cx="2721734" cy="1938992"/>
          </a:xfrm>
          <a:prstGeom prst="rect">
            <a:avLst/>
          </a:prstGeom>
        </p:spPr>
        <p:txBody>
          <a:bodyPr wrap="square">
            <a:spAutoFit/>
          </a:bodyPr>
          <a:lstStyle/>
          <a:p>
            <a:pPr algn="ctr">
              <a:defRPr/>
            </a:pPr>
            <a:r>
              <a:rPr lang="es-MX" sz="2000" dirty="0">
                <a:latin typeface="+mj-lt"/>
              </a:rPr>
              <a:t>Proceso mediante el cual el sujeto obligado determina que la información en su poder </a:t>
            </a:r>
            <a:r>
              <a:rPr lang="es-MX" sz="2000" dirty="0" smtClean="0">
                <a:latin typeface="+mj-lt"/>
              </a:rPr>
              <a:t>se restringe del conocimiento público</a:t>
            </a:r>
            <a:endParaRPr lang="es-MX" sz="2000" dirty="0">
              <a:latin typeface="+mj-lt"/>
            </a:endParaRPr>
          </a:p>
        </p:txBody>
      </p:sp>
      <p:sp>
        <p:nvSpPr>
          <p:cNvPr id="8" name="6 CuadroTexto"/>
          <p:cNvSpPr txBox="1"/>
          <p:nvPr/>
        </p:nvSpPr>
        <p:spPr>
          <a:xfrm>
            <a:off x="3156975" y="1999458"/>
            <a:ext cx="1728870" cy="461665"/>
          </a:xfrm>
          <a:prstGeom prst="rect">
            <a:avLst/>
          </a:prstGeom>
          <a:noFill/>
        </p:spPr>
        <p:txBody>
          <a:bodyPr wrap="square">
            <a:spAutoFit/>
          </a:bodyPr>
          <a:lstStyle/>
          <a:p>
            <a:pPr algn="ctr">
              <a:defRPr/>
            </a:pPr>
            <a:r>
              <a:rPr lang="es-MX" sz="2400" b="1" dirty="0">
                <a:solidFill>
                  <a:srgbClr val="6C5578"/>
                </a:solidFill>
                <a:effectLst>
                  <a:glow rad="101600">
                    <a:schemeClr val="bg1">
                      <a:lumMod val="95000"/>
                      <a:alpha val="60000"/>
                    </a:schemeClr>
                  </a:glow>
                </a:effectLst>
              </a:rPr>
              <a:t>Reservada</a:t>
            </a:r>
          </a:p>
        </p:txBody>
      </p:sp>
      <p:sp>
        <p:nvSpPr>
          <p:cNvPr id="9" name="7 CuadroTexto"/>
          <p:cNvSpPr txBox="1"/>
          <p:nvPr/>
        </p:nvSpPr>
        <p:spPr>
          <a:xfrm>
            <a:off x="3166574" y="4685389"/>
            <a:ext cx="1751130" cy="461665"/>
          </a:xfrm>
          <a:prstGeom prst="rect">
            <a:avLst/>
          </a:prstGeom>
          <a:noFill/>
        </p:spPr>
        <p:txBody>
          <a:bodyPr wrap="square">
            <a:spAutoFit/>
          </a:bodyPr>
          <a:lstStyle/>
          <a:p>
            <a:pPr algn="ctr">
              <a:defRPr/>
            </a:pPr>
            <a:r>
              <a:rPr lang="es-MX" sz="2400" b="1" dirty="0">
                <a:solidFill>
                  <a:srgbClr val="6C5578"/>
                </a:solidFill>
                <a:effectLst>
                  <a:glow rad="101600">
                    <a:schemeClr val="bg1">
                      <a:lumMod val="95000"/>
                      <a:alpha val="60000"/>
                    </a:schemeClr>
                  </a:glow>
                </a:effectLst>
              </a:rPr>
              <a:t>Confidencial</a:t>
            </a:r>
          </a:p>
        </p:txBody>
      </p:sp>
      <p:sp>
        <p:nvSpPr>
          <p:cNvPr id="12" name="10 Rectángulo"/>
          <p:cNvSpPr/>
          <p:nvPr/>
        </p:nvSpPr>
        <p:spPr>
          <a:xfrm>
            <a:off x="3414958" y="2474447"/>
            <a:ext cx="1171798" cy="400110"/>
          </a:xfrm>
          <a:prstGeom prst="rect">
            <a:avLst/>
          </a:prstGeom>
          <a:solidFill>
            <a:schemeClr val="bg1">
              <a:lumMod val="95000"/>
            </a:schemeClr>
          </a:solidFill>
        </p:spPr>
        <p:txBody>
          <a:bodyPr wrap="square">
            <a:spAutoFit/>
          </a:bodyPr>
          <a:lstStyle/>
          <a:p>
            <a:pPr algn="ctr">
              <a:defRPr/>
            </a:pPr>
            <a:r>
              <a:rPr lang="es-MX" sz="2000" dirty="0"/>
              <a:t>Art. 183</a:t>
            </a:r>
          </a:p>
        </p:txBody>
      </p:sp>
      <p:sp>
        <p:nvSpPr>
          <p:cNvPr id="13" name="11 Rectángulo"/>
          <p:cNvSpPr/>
          <p:nvPr/>
        </p:nvSpPr>
        <p:spPr>
          <a:xfrm>
            <a:off x="5328172" y="2188225"/>
            <a:ext cx="2786568" cy="1200329"/>
          </a:xfrm>
          <a:prstGeom prst="rect">
            <a:avLst/>
          </a:prstGeom>
          <a:noFill/>
        </p:spPr>
        <p:txBody>
          <a:bodyPr wrap="square">
            <a:spAutoFit/>
          </a:bodyPr>
          <a:lstStyle/>
          <a:p>
            <a:pPr algn="ctr">
              <a:lnSpc>
                <a:spcPct val="90000"/>
              </a:lnSpc>
              <a:spcBef>
                <a:spcPct val="15000"/>
              </a:spcBef>
              <a:buClr>
                <a:srgbClr val="6600CC"/>
              </a:buClr>
              <a:buSzPct val="100000"/>
              <a:defRPr/>
            </a:pPr>
            <a:r>
              <a:rPr lang="es-MX" sz="2000" dirty="0"/>
              <a:t>Las causales de reserva se deberán fundar y motivar, a través de la prueba de daño</a:t>
            </a:r>
          </a:p>
        </p:txBody>
      </p:sp>
      <p:sp>
        <p:nvSpPr>
          <p:cNvPr id="15" name="15 Rectángulo"/>
          <p:cNvSpPr/>
          <p:nvPr/>
        </p:nvSpPr>
        <p:spPr>
          <a:xfrm>
            <a:off x="3409533" y="5147054"/>
            <a:ext cx="1225650" cy="400110"/>
          </a:xfrm>
          <a:prstGeom prst="rect">
            <a:avLst/>
          </a:prstGeom>
          <a:solidFill>
            <a:schemeClr val="tx1">
              <a:lumMod val="10000"/>
              <a:lumOff val="90000"/>
            </a:schemeClr>
          </a:solidFill>
        </p:spPr>
        <p:txBody>
          <a:bodyPr wrap="square">
            <a:spAutoFit/>
          </a:bodyPr>
          <a:lstStyle/>
          <a:p>
            <a:pPr algn="ctr">
              <a:defRPr/>
            </a:pPr>
            <a:r>
              <a:rPr lang="es-MX" sz="2000" dirty="0"/>
              <a:t>Art. 186</a:t>
            </a:r>
          </a:p>
        </p:txBody>
      </p:sp>
      <p:sp>
        <p:nvSpPr>
          <p:cNvPr id="17" name="17 Rectángulo"/>
          <p:cNvSpPr/>
          <p:nvPr/>
        </p:nvSpPr>
        <p:spPr>
          <a:xfrm>
            <a:off x="5225589" y="4285722"/>
            <a:ext cx="3117144" cy="1323439"/>
          </a:xfrm>
          <a:prstGeom prst="rect">
            <a:avLst/>
          </a:prstGeom>
          <a:noFill/>
        </p:spPr>
        <p:txBody>
          <a:bodyPr wrap="square">
            <a:spAutoFit/>
          </a:bodyPr>
          <a:lstStyle/>
          <a:p>
            <a:pPr algn="ctr">
              <a:defRPr/>
            </a:pPr>
            <a:r>
              <a:rPr lang="es-ES" sz="2000" dirty="0"/>
              <a:t>La que contiene datos personales concernientes a una persona identificada o </a:t>
            </a:r>
            <a:r>
              <a:rPr lang="es-ES" sz="2000" dirty="0" smtClean="0"/>
              <a:t>identificable</a:t>
            </a:r>
            <a:r>
              <a:rPr lang="es-ES" sz="2000" dirty="0" smtClean="0"/>
              <a:t>.</a:t>
            </a:r>
            <a:endParaRPr lang="es-ES" sz="2000" dirty="0"/>
          </a:p>
        </p:txBody>
      </p:sp>
      <p:sp>
        <p:nvSpPr>
          <p:cNvPr id="18" name="20 Rectángulo"/>
          <p:cNvSpPr/>
          <p:nvPr/>
        </p:nvSpPr>
        <p:spPr>
          <a:xfrm>
            <a:off x="9055424" y="4685389"/>
            <a:ext cx="2831776" cy="830997"/>
          </a:xfrm>
          <a:prstGeom prst="rect">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400" b="1" dirty="0"/>
              <a:t>No está sujeta a temporalidad </a:t>
            </a:r>
          </a:p>
        </p:txBody>
      </p:sp>
      <p:sp>
        <p:nvSpPr>
          <p:cNvPr id="24" name="Título 1"/>
          <p:cNvSpPr>
            <a:spLocks noGrp="1"/>
          </p:cNvSpPr>
          <p:nvPr>
            <p:ph type="title" idx="4294967295"/>
          </p:nvPr>
        </p:nvSpPr>
        <p:spPr>
          <a:xfrm>
            <a:off x="5050310" y="946442"/>
            <a:ext cx="6048610" cy="562287"/>
          </a:xfrm>
        </p:spPr>
        <p:txBody>
          <a:bodyPr>
            <a:normAutofit/>
          </a:bodyPr>
          <a:lstStyle/>
          <a:p>
            <a:pPr algn="r"/>
            <a:r>
              <a:rPr lang="es-MX" sz="3200" b="1" dirty="0">
                <a:solidFill>
                  <a:srgbClr val="00B0F0"/>
                </a:solidFill>
                <a:latin typeface="+mn-lt"/>
              </a:rPr>
              <a:t>Información Clasificada</a:t>
            </a:r>
          </a:p>
        </p:txBody>
      </p:sp>
      <p:sp>
        <p:nvSpPr>
          <p:cNvPr id="26" name="10 Rectángulo"/>
          <p:cNvSpPr/>
          <p:nvPr/>
        </p:nvSpPr>
        <p:spPr>
          <a:xfrm>
            <a:off x="6191956" y="3450876"/>
            <a:ext cx="1026431" cy="338554"/>
          </a:xfrm>
          <a:prstGeom prst="rect">
            <a:avLst/>
          </a:prstGeom>
          <a:solidFill>
            <a:schemeClr val="bg1">
              <a:lumMod val="95000"/>
            </a:schemeClr>
          </a:solidFill>
        </p:spPr>
        <p:txBody>
          <a:bodyPr wrap="square">
            <a:spAutoFit/>
          </a:bodyPr>
          <a:lstStyle/>
          <a:p>
            <a:pPr algn="ctr">
              <a:defRPr/>
            </a:pPr>
            <a:r>
              <a:rPr lang="es-MX" sz="1600" i="1" dirty="0"/>
              <a:t>Art. </a:t>
            </a:r>
            <a:r>
              <a:rPr lang="es-MX" sz="1600" dirty="0"/>
              <a:t>174</a:t>
            </a:r>
          </a:p>
        </p:txBody>
      </p:sp>
      <p:sp>
        <p:nvSpPr>
          <p:cNvPr id="28" name="10 Rectángulo"/>
          <p:cNvSpPr/>
          <p:nvPr/>
        </p:nvSpPr>
        <p:spPr>
          <a:xfrm>
            <a:off x="9876860" y="3588621"/>
            <a:ext cx="998526" cy="338554"/>
          </a:xfrm>
          <a:prstGeom prst="rect">
            <a:avLst/>
          </a:prstGeom>
          <a:solidFill>
            <a:schemeClr val="bg1">
              <a:lumMod val="95000"/>
            </a:schemeClr>
          </a:solidFill>
        </p:spPr>
        <p:txBody>
          <a:bodyPr wrap="square">
            <a:spAutoFit/>
          </a:bodyPr>
          <a:lstStyle/>
          <a:p>
            <a:pPr algn="ctr">
              <a:defRPr/>
            </a:pPr>
            <a:r>
              <a:rPr lang="es-MX" sz="1600" dirty="0"/>
              <a:t>Art. 171</a:t>
            </a:r>
          </a:p>
        </p:txBody>
      </p:sp>
      <p:sp>
        <p:nvSpPr>
          <p:cNvPr id="29" name="10 Rectángulo"/>
          <p:cNvSpPr/>
          <p:nvPr/>
        </p:nvSpPr>
        <p:spPr>
          <a:xfrm>
            <a:off x="10288118" y="6435963"/>
            <a:ext cx="1244103" cy="307777"/>
          </a:xfrm>
          <a:prstGeom prst="rect">
            <a:avLst/>
          </a:prstGeom>
          <a:solidFill>
            <a:schemeClr val="bg1">
              <a:lumMod val="95000"/>
            </a:schemeClr>
          </a:solidFill>
        </p:spPr>
        <p:txBody>
          <a:bodyPr wrap="square">
            <a:spAutoFit/>
          </a:bodyPr>
          <a:lstStyle/>
          <a:p>
            <a:pPr algn="ctr">
              <a:defRPr/>
            </a:pPr>
            <a:r>
              <a:rPr lang="es-MX" sz="1400" dirty="0">
                <a:effectLst>
                  <a:outerShdw blurRad="38100" dist="38100" dir="2700000" algn="tl">
                    <a:srgbClr val="000000">
                      <a:alpha val="43137"/>
                    </a:srgbClr>
                  </a:outerShdw>
                </a:effectLst>
              </a:rPr>
              <a:t>Art. 191</a:t>
            </a:r>
          </a:p>
        </p:txBody>
      </p:sp>
      <p:sp>
        <p:nvSpPr>
          <p:cNvPr id="2" name="Abrir llave 1"/>
          <p:cNvSpPr/>
          <p:nvPr/>
        </p:nvSpPr>
        <p:spPr>
          <a:xfrm>
            <a:off x="2758961" y="1855526"/>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0" name="Abrir llave 29"/>
          <p:cNvSpPr/>
          <p:nvPr/>
        </p:nvSpPr>
        <p:spPr>
          <a:xfrm>
            <a:off x="4771561" y="1902613"/>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1" name="Abrir llave 30"/>
          <p:cNvSpPr/>
          <p:nvPr/>
        </p:nvSpPr>
        <p:spPr>
          <a:xfrm>
            <a:off x="8227414" y="1841981"/>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Tree>
    <p:extLst>
      <p:ext uri="{BB962C8B-B14F-4D97-AF65-F5344CB8AC3E}">
        <p14:creationId xmlns:p14="http://schemas.microsoft.com/office/powerpoint/2010/main" val="2331551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609" y="2496410"/>
            <a:ext cx="2759097" cy="3116114"/>
          </a:xfrm>
          <a:prstGeom prst="rect">
            <a:avLst/>
          </a:prstGeom>
          <a:ln>
            <a:noFill/>
          </a:ln>
          <a:effectLst/>
        </p:spPr>
      </p:pic>
      <p:sp>
        <p:nvSpPr>
          <p:cNvPr id="2" name="Título 1"/>
          <p:cNvSpPr>
            <a:spLocks noGrp="1"/>
          </p:cNvSpPr>
          <p:nvPr>
            <p:ph type="title" idx="4294967295"/>
          </p:nvPr>
        </p:nvSpPr>
        <p:spPr>
          <a:xfrm>
            <a:off x="5817870" y="1140907"/>
            <a:ext cx="5337810" cy="562287"/>
          </a:xfrm>
        </p:spPr>
        <p:txBody>
          <a:bodyPr>
            <a:normAutofit/>
          </a:bodyPr>
          <a:lstStyle/>
          <a:p>
            <a:pPr algn="r"/>
            <a:r>
              <a:rPr lang="es-MX" sz="3200" b="1" dirty="0">
                <a:solidFill>
                  <a:srgbClr val="00B0F0"/>
                </a:solidFill>
                <a:latin typeface="+mn-lt"/>
              </a:rPr>
              <a:t>Información Clasificada</a:t>
            </a:r>
          </a:p>
        </p:txBody>
      </p:sp>
      <p:sp>
        <p:nvSpPr>
          <p:cNvPr id="3" name="Marcador de contenido 2"/>
          <p:cNvSpPr>
            <a:spLocks noGrp="1"/>
          </p:cNvSpPr>
          <p:nvPr>
            <p:ph idx="1"/>
          </p:nvPr>
        </p:nvSpPr>
        <p:spPr>
          <a:xfrm>
            <a:off x="1103592" y="2058241"/>
            <a:ext cx="7274381" cy="4169135"/>
          </a:xfrm>
        </p:spPr>
        <p:txBody>
          <a:bodyPr>
            <a:noAutofit/>
          </a:bodyPr>
          <a:lstStyle/>
          <a:p>
            <a:pPr algn="just">
              <a:lnSpc>
                <a:spcPct val="100000"/>
              </a:lnSpc>
            </a:pPr>
            <a:r>
              <a:rPr lang="es-MX" sz="2800" b="1" dirty="0">
                <a:solidFill>
                  <a:schemeClr val="tx1"/>
                </a:solidFill>
              </a:rPr>
              <a:t>Disposiciones Generales</a:t>
            </a:r>
            <a:r>
              <a:rPr lang="es-MX" sz="2800" b="1" dirty="0" smtClean="0">
                <a:solidFill>
                  <a:schemeClr val="tx1"/>
                </a:solidFill>
              </a:rPr>
              <a:t>:</a:t>
            </a:r>
          </a:p>
          <a:p>
            <a:pPr algn="just">
              <a:lnSpc>
                <a:spcPct val="100000"/>
              </a:lnSpc>
            </a:pPr>
            <a:endParaRPr lang="es-MX" sz="1000" b="1" dirty="0" smtClean="0">
              <a:solidFill>
                <a:schemeClr val="tx1"/>
              </a:solidFill>
            </a:endParaRPr>
          </a:p>
          <a:p>
            <a:pPr algn="just">
              <a:lnSpc>
                <a:spcPct val="100000"/>
              </a:lnSpc>
              <a:buFont typeface="Wingdings" panose="05000000000000000000" pitchFamily="2" charset="2"/>
              <a:buChar char="v"/>
            </a:pPr>
            <a:r>
              <a:rPr lang="es-ES_tradnl" sz="2800" dirty="0" smtClean="0">
                <a:solidFill>
                  <a:schemeClr val="tx1"/>
                </a:solidFill>
              </a:rPr>
              <a:t>Los </a:t>
            </a:r>
            <a:r>
              <a:rPr lang="es-ES_tradnl" sz="2800" dirty="0">
                <a:solidFill>
                  <a:schemeClr val="tx1"/>
                </a:solidFill>
              </a:rPr>
              <a:t>titulares de las Áreas son los responsables de </a:t>
            </a:r>
            <a:r>
              <a:rPr lang="es-ES_tradnl" sz="2800" b="1" dirty="0" smtClean="0">
                <a:solidFill>
                  <a:schemeClr val="tx1"/>
                </a:solidFill>
              </a:rPr>
              <a:t>proponer </a:t>
            </a:r>
            <a:r>
              <a:rPr lang="es-ES_tradnl" sz="2800" b="1" dirty="0">
                <a:solidFill>
                  <a:schemeClr val="tx1"/>
                </a:solidFill>
              </a:rPr>
              <a:t>la clasificación </a:t>
            </a:r>
            <a:r>
              <a:rPr lang="es-ES_tradnl" sz="2800" dirty="0">
                <a:solidFill>
                  <a:schemeClr val="tx1"/>
                </a:solidFill>
              </a:rPr>
              <a:t>de la información </a:t>
            </a:r>
            <a:r>
              <a:rPr lang="es-ES_tradnl" sz="2800" dirty="0" smtClean="0">
                <a:solidFill>
                  <a:schemeClr val="tx1"/>
                </a:solidFill>
              </a:rPr>
              <a:t>al Comité </a:t>
            </a:r>
            <a:r>
              <a:rPr lang="es-ES_tradnl" sz="2800" dirty="0">
                <a:solidFill>
                  <a:schemeClr val="tx1"/>
                </a:solidFill>
              </a:rPr>
              <a:t>de Transparencia</a:t>
            </a:r>
            <a:r>
              <a:rPr lang="es-ES_tradnl" sz="2800" dirty="0" smtClean="0">
                <a:solidFill>
                  <a:schemeClr val="tx1"/>
                </a:solidFill>
              </a:rPr>
              <a:t>.</a:t>
            </a:r>
          </a:p>
          <a:p>
            <a:pPr algn="just">
              <a:lnSpc>
                <a:spcPct val="100000"/>
              </a:lnSpc>
              <a:buFont typeface="Wingdings" panose="05000000000000000000" pitchFamily="2" charset="2"/>
              <a:buChar char="v"/>
            </a:pPr>
            <a:endParaRPr lang="es-ES_tradnl" sz="1000" dirty="0" smtClean="0">
              <a:solidFill>
                <a:schemeClr val="tx1"/>
              </a:solidFill>
            </a:endParaRPr>
          </a:p>
          <a:p>
            <a:pPr algn="just">
              <a:lnSpc>
                <a:spcPct val="100000"/>
              </a:lnSpc>
              <a:buFont typeface="Wingdings" panose="05000000000000000000" pitchFamily="2" charset="2"/>
              <a:buChar char="v"/>
            </a:pPr>
            <a:r>
              <a:rPr lang="es-ES_tradnl" sz="2800" dirty="0" smtClean="0">
                <a:solidFill>
                  <a:schemeClr val="tx1"/>
                </a:solidFill>
              </a:rPr>
              <a:t>La </a:t>
            </a:r>
            <a:r>
              <a:rPr lang="es-ES_tradnl" sz="2800" b="1" dirty="0">
                <a:solidFill>
                  <a:schemeClr val="tx1"/>
                </a:solidFill>
              </a:rPr>
              <a:t>carga de la prueba </a:t>
            </a:r>
            <a:r>
              <a:rPr lang="es-ES_tradnl" sz="2800" dirty="0">
                <a:solidFill>
                  <a:schemeClr val="tx1"/>
                </a:solidFill>
              </a:rPr>
              <a:t>para justificar toda </a:t>
            </a:r>
            <a:r>
              <a:rPr lang="es-ES_tradnl" sz="2800" dirty="0" smtClean="0">
                <a:solidFill>
                  <a:schemeClr val="tx1"/>
                </a:solidFill>
              </a:rPr>
              <a:t>negativa </a:t>
            </a:r>
            <a:r>
              <a:rPr lang="es-ES_tradnl" sz="2800" dirty="0">
                <a:solidFill>
                  <a:schemeClr val="tx1"/>
                </a:solidFill>
              </a:rPr>
              <a:t>de acceso a la información </a:t>
            </a:r>
            <a:r>
              <a:rPr lang="es-ES_tradnl" sz="2800" b="1" dirty="0">
                <a:solidFill>
                  <a:schemeClr val="tx1"/>
                </a:solidFill>
              </a:rPr>
              <a:t>corresponderá </a:t>
            </a:r>
            <a:r>
              <a:rPr lang="es-ES_tradnl" sz="2800" b="1" dirty="0" smtClean="0">
                <a:solidFill>
                  <a:schemeClr val="tx1"/>
                </a:solidFill>
              </a:rPr>
              <a:t>a </a:t>
            </a:r>
            <a:r>
              <a:rPr lang="es-ES_tradnl" sz="2800" b="1" dirty="0">
                <a:solidFill>
                  <a:schemeClr val="tx1"/>
                </a:solidFill>
              </a:rPr>
              <a:t>los sujetos obligados</a:t>
            </a:r>
            <a:r>
              <a:rPr lang="es-ES_tradnl" sz="2800" dirty="0">
                <a:solidFill>
                  <a:schemeClr val="tx1"/>
                </a:solidFill>
              </a:rPr>
              <a:t>. </a:t>
            </a:r>
            <a:endParaRPr lang="es-ES_tradnl" sz="2800" dirty="0" smtClean="0">
              <a:solidFill>
                <a:schemeClr val="tx1"/>
              </a:solidFill>
            </a:endParaRPr>
          </a:p>
        </p:txBody>
      </p:sp>
      <p:sp>
        <p:nvSpPr>
          <p:cNvPr id="6" name="Rectángulo 5"/>
          <p:cNvSpPr/>
          <p:nvPr/>
        </p:nvSpPr>
        <p:spPr>
          <a:xfrm>
            <a:off x="9713659" y="6439254"/>
            <a:ext cx="1947969" cy="369332"/>
          </a:xfrm>
          <a:prstGeom prst="rect">
            <a:avLst/>
          </a:prstGeom>
        </p:spPr>
        <p:txBody>
          <a:bodyPr wrap="none">
            <a:spAutoFit/>
          </a:bodyPr>
          <a:lstStyle/>
          <a:p>
            <a:r>
              <a:rPr lang="es-ES_tradnl" dirty="0">
                <a:solidFill>
                  <a:schemeClr val="bg1">
                    <a:lumMod val="95000"/>
                  </a:schemeClr>
                </a:solidFill>
              </a:rPr>
              <a:t>Artículo </a:t>
            </a:r>
            <a:r>
              <a:rPr lang="es-ES_tradnl" dirty="0" smtClean="0">
                <a:solidFill>
                  <a:schemeClr val="bg1">
                    <a:lumMod val="95000"/>
                  </a:schemeClr>
                </a:solidFill>
              </a:rPr>
              <a:t>169 Y 170</a:t>
            </a:r>
            <a:endParaRPr lang="es-MX" dirty="0">
              <a:solidFill>
                <a:schemeClr val="bg1">
                  <a:lumMod val="95000"/>
                </a:schemeClr>
              </a:solidFill>
            </a:endParaRPr>
          </a:p>
        </p:txBody>
      </p:sp>
    </p:spTree>
    <p:extLst>
      <p:ext uri="{BB962C8B-B14F-4D97-AF65-F5344CB8AC3E}">
        <p14:creationId xmlns:p14="http://schemas.microsoft.com/office/powerpoint/2010/main" val="825987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700345" y="855895"/>
            <a:ext cx="4389120" cy="852714"/>
          </a:xfrm>
        </p:spPr>
        <p:txBody>
          <a:bodyPr/>
          <a:lstStyle/>
          <a:p>
            <a:pPr algn="r"/>
            <a:r>
              <a:rPr lang="es-MX" sz="3200" b="1" dirty="0">
                <a:solidFill>
                  <a:srgbClr val="00B0F0"/>
                </a:solidFill>
                <a:latin typeface="+mn-lt"/>
              </a:rPr>
              <a:t>Prueba de Daño</a:t>
            </a:r>
          </a:p>
        </p:txBody>
      </p:sp>
      <p:sp>
        <p:nvSpPr>
          <p:cNvPr id="8" name="Marcador de contenido 2"/>
          <p:cNvSpPr>
            <a:spLocks noGrp="1"/>
          </p:cNvSpPr>
          <p:nvPr>
            <p:ph idx="1"/>
          </p:nvPr>
        </p:nvSpPr>
        <p:spPr>
          <a:xfrm>
            <a:off x="1255924" y="1939147"/>
            <a:ext cx="9926196" cy="3547253"/>
          </a:xfrm>
        </p:spPr>
        <p:txBody>
          <a:bodyPr>
            <a:normAutofit/>
          </a:bodyPr>
          <a:lstStyle/>
          <a:p>
            <a:r>
              <a:rPr lang="es-MX" sz="2400" b="1" dirty="0" smtClean="0"/>
              <a:t>La carga de la prueba</a:t>
            </a:r>
            <a:endParaRPr lang="es-MX" sz="2400" b="1" dirty="0"/>
          </a:p>
          <a:p>
            <a:r>
              <a:rPr lang="es-MX" sz="2400" dirty="0"/>
              <a:t>E</a:t>
            </a:r>
            <a:r>
              <a:rPr lang="es-MX" sz="2400" dirty="0" smtClean="0"/>
              <a:t>s </a:t>
            </a:r>
            <a:r>
              <a:rPr lang="es-MX" sz="2400" dirty="0"/>
              <a:t>elaborada por el sujeto obligado quien debe </a:t>
            </a:r>
            <a:r>
              <a:rPr lang="es-MX" sz="2400" dirty="0" smtClean="0"/>
              <a:t>justificar lo </a:t>
            </a:r>
            <a:r>
              <a:rPr lang="es-MX" sz="2400" dirty="0"/>
              <a:t>siguiente: </a:t>
            </a:r>
          </a:p>
          <a:p>
            <a:pPr marL="457200" indent="-457200">
              <a:buFont typeface="+mj-lt"/>
              <a:buAutoNum type="arabicPeriod"/>
            </a:pPr>
            <a:r>
              <a:rPr lang="es-MX" sz="2400" dirty="0" smtClean="0"/>
              <a:t>La divulgación de la información representa un </a:t>
            </a:r>
            <a:r>
              <a:rPr lang="es-MX" sz="2400" i="1" dirty="0" smtClean="0"/>
              <a:t>riesgo real, demostrable e identificable de </a:t>
            </a:r>
            <a:r>
              <a:rPr lang="es-MX" sz="2400" b="1" i="1" dirty="0" smtClean="0"/>
              <a:t>perjuicio significativo al interés público (protegido)</a:t>
            </a:r>
            <a:r>
              <a:rPr lang="es-MX" sz="2400" dirty="0" smtClean="0"/>
              <a:t>; </a:t>
            </a:r>
            <a:endParaRPr lang="es-MX" sz="2400" dirty="0"/>
          </a:p>
          <a:p>
            <a:pPr marL="457200" indent="-457200">
              <a:buFont typeface="+mj-lt"/>
              <a:buAutoNum type="arabicPeriod"/>
            </a:pPr>
            <a:r>
              <a:rPr lang="es-MX" sz="2400" dirty="0"/>
              <a:t>El riesgo </a:t>
            </a:r>
            <a:r>
              <a:rPr lang="es-MX" sz="2400" dirty="0" smtClean="0"/>
              <a:t>de </a:t>
            </a:r>
            <a:r>
              <a:rPr lang="es-MX" sz="2400" dirty="0"/>
              <a:t>perjuicio que supondría la </a:t>
            </a:r>
            <a:r>
              <a:rPr lang="es-MX" sz="2400" dirty="0" smtClean="0"/>
              <a:t>divulgación, supera el interés publico general de que se difunda, y </a:t>
            </a:r>
            <a:endParaRPr lang="es-MX" sz="2400" dirty="0"/>
          </a:p>
          <a:p>
            <a:pPr marL="457200" indent="-457200">
              <a:buFont typeface="+mj-lt"/>
              <a:buAutoNum type="arabicPeriod"/>
            </a:pPr>
            <a:r>
              <a:rPr lang="es-MX" sz="2400" dirty="0" smtClean="0"/>
              <a:t>La limitación se adecua al </a:t>
            </a:r>
            <a:r>
              <a:rPr lang="es-MX" sz="2400" dirty="0"/>
              <a:t>principio de proporcionalidad </a:t>
            </a:r>
            <a:r>
              <a:rPr lang="es-MX" sz="2400" dirty="0" smtClean="0"/>
              <a:t>y representa </a:t>
            </a:r>
            <a:r>
              <a:rPr lang="es-MX" sz="2400" dirty="0"/>
              <a:t>el medio menos restrictivo disponible para </a:t>
            </a:r>
            <a:r>
              <a:rPr lang="es-MX" sz="2400" dirty="0" smtClean="0"/>
              <a:t>perjuicio.</a:t>
            </a:r>
            <a:endParaRPr lang="es-MX" sz="2400" dirty="0"/>
          </a:p>
          <a:p>
            <a:endParaRPr lang="es-MX" sz="24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792" y="5105176"/>
            <a:ext cx="1083252" cy="1083252"/>
          </a:xfrm>
          <a:prstGeom prst="rect">
            <a:avLst/>
          </a:prstGeom>
        </p:spPr>
      </p:pic>
      <p:sp>
        <p:nvSpPr>
          <p:cNvPr id="5" name="Rectángulo 4"/>
          <p:cNvSpPr/>
          <p:nvPr/>
        </p:nvSpPr>
        <p:spPr>
          <a:xfrm>
            <a:off x="9856116" y="6414349"/>
            <a:ext cx="1326004" cy="369332"/>
          </a:xfrm>
          <a:prstGeom prst="rect">
            <a:avLst/>
          </a:prstGeom>
        </p:spPr>
        <p:txBody>
          <a:bodyPr wrap="none">
            <a:spAutoFit/>
          </a:bodyPr>
          <a:lstStyle/>
          <a:p>
            <a:r>
              <a:rPr lang="es-ES_tradnl" dirty="0">
                <a:solidFill>
                  <a:schemeClr val="bg1">
                    <a:lumMod val="95000"/>
                  </a:schemeClr>
                </a:solidFill>
              </a:rPr>
              <a:t>Artículo 174</a:t>
            </a:r>
            <a:endParaRPr lang="es-MX" dirty="0">
              <a:solidFill>
                <a:schemeClr val="bg1">
                  <a:lumMod val="95000"/>
                </a:schemeClr>
              </a:solidFill>
            </a:endParaRPr>
          </a:p>
        </p:txBody>
      </p:sp>
      <p:sp>
        <p:nvSpPr>
          <p:cNvPr id="3" name="CuadroTexto 2"/>
          <p:cNvSpPr txBox="1"/>
          <p:nvPr/>
        </p:nvSpPr>
        <p:spPr>
          <a:xfrm>
            <a:off x="2818356" y="5661764"/>
            <a:ext cx="6175332" cy="400110"/>
          </a:xfrm>
          <a:prstGeom prst="rect">
            <a:avLst/>
          </a:prstGeom>
          <a:noFill/>
        </p:spPr>
        <p:txBody>
          <a:bodyPr wrap="square" rtlCol="0">
            <a:spAutoFit/>
          </a:bodyPr>
          <a:lstStyle/>
          <a:p>
            <a:pPr algn="ctr"/>
            <a:r>
              <a:rPr lang="es-MX" sz="2000" b="1" dirty="0" smtClean="0">
                <a:solidFill>
                  <a:schemeClr val="accent5">
                    <a:lumMod val="75000"/>
                  </a:schemeClr>
                </a:solidFill>
              </a:rPr>
              <a:t>Publicidad Vs Seguridad </a:t>
            </a:r>
            <a:endParaRPr lang="es-MX" sz="2000" b="1" dirty="0">
              <a:solidFill>
                <a:schemeClr val="accent5">
                  <a:lumMod val="75000"/>
                </a:schemeClr>
              </a:solidFill>
            </a:endParaRPr>
          </a:p>
        </p:txBody>
      </p:sp>
    </p:spTree>
    <p:extLst>
      <p:ext uri="{BB962C8B-B14F-4D97-AF65-F5344CB8AC3E}">
        <p14:creationId xmlns:p14="http://schemas.microsoft.com/office/powerpoint/2010/main" val="1156278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idx="4294967295"/>
          </p:nvPr>
        </p:nvSpPr>
        <p:spPr bwMode="auto">
          <a:xfrm>
            <a:off x="5799551" y="1210697"/>
            <a:ext cx="5212720" cy="421481"/>
          </a:xfrm>
        </p:spPr>
        <p:txBody>
          <a:bodyPr wrap="square" numCol="1" anchorCtr="0" compatLnSpc="1">
            <a:prstTxWarp prst="textNoShape">
              <a:avLst/>
            </a:prstTxWarp>
            <a:noAutofit/>
          </a:bodyPr>
          <a:lstStyle/>
          <a:p>
            <a:pPr algn="r" eaLnBrk="1" hangingPunct="1"/>
            <a:r>
              <a:rPr lang="es-MX" altLang="es-MX" sz="3600" b="1" dirty="0">
                <a:solidFill>
                  <a:srgbClr val="00B0F0"/>
                </a:solidFill>
                <a:latin typeface="+mn-lt"/>
              </a:rPr>
              <a:t>Reglas de operación</a:t>
            </a:r>
          </a:p>
        </p:txBody>
      </p:sp>
      <p:pic>
        <p:nvPicPr>
          <p:cNvPr id="7" name="Picture 2" descr="http://www.freestockphotos.biz/pictures/13/13250/p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2036832"/>
            <a:ext cx="2857500" cy="29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Marcador de contenido"/>
          <p:cNvSpPr txBox="1">
            <a:spLocks/>
          </p:cNvSpPr>
          <p:nvPr/>
        </p:nvSpPr>
        <p:spPr>
          <a:xfrm>
            <a:off x="1371599" y="2614246"/>
            <a:ext cx="8569569" cy="3417904"/>
          </a:xfrm>
          <a:prstGeom prst="rect">
            <a:avLst/>
          </a:prstGeom>
        </p:spPr>
        <p:txBody>
          <a:bodyPr>
            <a:normAutofit/>
          </a:bodyPr>
          <a:lstStyle/>
          <a:p>
            <a:pPr marL="257175" indent="-257175">
              <a:spcBef>
                <a:spcPct val="20000"/>
              </a:spcBef>
              <a:buFont typeface="Arial" pitchFamily="34" charset="0"/>
              <a:buChar char="•"/>
              <a:defRPr/>
            </a:pP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1 receso durante el </a:t>
            </a:r>
            <a:r>
              <a:rPr lang="es-MX" sz="2400" b="1" dirty="0" smtClean="0">
                <a:ln w="1905"/>
                <a:solidFill>
                  <a:schemeClr val="accent2">
                    <a:lumMod val="75000"/>
                  </a:schemeClr>
                </a:solidFill>
                <a:effectLst>
                  <a:innerShdw blurRad="69850" dist="43180" dir="5400000">
                    <a:srgbClr val="000000">
                      <a:alpha val="65000"/>
                    </a:srgbClr>
                  </a:innerShdw>
                </a:effectLst>
                <a:latin typeface="Credit Valley" pitchFamily="2" charset="0"/>
              </a:rPr>
              <a:t>curso</a:t>
            </a: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 </a:t>
            </a:r>
            <a:r>
              <a:rPr lang="es-MX" sz="2400" b="1" dirty="0" smtClean="0">
                <a:ln w="1905"/>
                <a:solidFill>
                  <a:schemeClr val="accent2">
                    <a:lumMod val="75000"/>
                  </a:schemeClr>
                </a:solidFill>
                <a:effectLst>
                  <a:innerShdw blurRad="69850" dist="43180" dir="5400000">
                    <a:srgbClr val="000000">
                      <a:alpha val="65000"/>
                    </a:srgbClr>
                  </a:innerShdw>
                </a:effectLst>
                <a:latin typeface="Credit Valley" pitchFamily="2" charset="0"/>
              </a:rPr>
              <a:t>de 11:30 a 11:50 hrs.</a:t>
            </a:r>
            <a:endPar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endParaRPr>
          </a:p>
          <a:p>
            <a:pPr marL="257175" indent="-257175">
              <a:spcBef>
                <a:spcPct val="20000"/>
              </a:spcBef>
              <a:buFont typeface="Arial" pitchFamily="34" charset="0"/>
              <a:buChar char="•"/>
              <a:defRPr/>
            </a:pP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Respetar el horario del receso.</a:t>
            </a:r>
          </a:p>
          <a:p>
            <a:pPr marL="257175" indent="-257175">
              <a:spcBef>
                <a:spcPct val="20000"/>
              </a:spcBef>
              <a:buFont typeface="Arial" pitchFamily="34" charset="0"/>
              <a:buChar char="•"/>
              <a:defRPr/>
            </a:pP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La participación levantando la mano.</a:t>
            </a:r>
          </a:p>
          <a:p>
            <a:pPr marL="257175" indent="-257175">
              <a:spcBef>
                <a:spcPct val="20000"/>
              </a:spcBef>
              <a:buFont typeface="Arial" pitchFamily="34" charset="0"/>
              <a:buChar char="•"/>
              <a:defRPr/>
            </a:pP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Celular en modo vibrar</a:t>
            </a:r>
            <a:r>
              <a:rPr lang="es-MX" sz="2400" b="1" dirty="0" smtClean="0">
                <a:ln w="1905"/>
                <a:solidFill>
                  <a:schemeClr val="accent2">
                    <a:lumMod val="75000"/>
                  </a:schemeClr>
                </a:solidFill>
                <a:effectLst>
                  <a:innerShdw blurRad="69850" dist="43180" dir="5400000">
                    <a:srgbClr val="000000">
                      <a:alpha val="65000"/>
                    </a:srgbClr>
                  </a:innerShdw>
                </a:effectLst>
                <a:latin typeface="Credit Valley" pitchFamily="2" charset="0"/>
              </a:rPr>
              <a:t>.</a:t>
            </a:r>
          </a:p>
          <a:p>
            <a:pPr marL="257175" indent="-257175">
              <a:spcBef>
                <a:spcPct val="20000"/>
              </a:spcBef>
              <a:buFont typeface="Arial" pitchFamily="34" charset="0"/>
              <a:buChar char="•"/>
              <a:defRPr/>
            </a:pPr>
            <a:r>
              <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rPr>
              <a:t>Las llamadas se contestan fuera del salón.</a:t>
            </a:r>
          </a:p>
          <a:p>
            <a:pPr marL="257175" indent="-257175">
              <a:spcBef>
                <a:spcPct val="20000"/>
              </a:spcBef>
              <a:buFont typeface="Arial" pitchFamily="34" charset="0"/>
              <a:buChar char="•"/>
              <a:defRPr/>
            </a:pPr>
            <a:r>
              <a:rPr lang="es-MX" sz="2400" b="1" dirty="0" smtClean="0">
                <a:ln w="1905"/>
                <a:solidFill>
                  <a:schemeClr val="accent2">
                    <a:lumMod val="75000"/>
                  </a:schemeClr>
                </a:solidFill>
                <a:effectLst>
                  <a:innerShdw blurRad="69850" dist="43180" dir="5400000">
                    <a:srgbClr val="000000">
                      <a:alpha val="65000"/>
                    </a:srgbClr>
                  </a:innerShdw>
                </a:effectLst>
                <a:latin typeface="Credit Valley" pitchFamily="2" charset="0"/>
              </a:rPr>
              <a:t>Aviso de protección civil.</a:t>
            </a:r>
            <a:endParaRPr lang="es-MX" sz="2400" b="1" dirty="0">
              <a:ln w="1905"/>
              <a:solidFill>
                <a:schemeClr val="accent2">
                  <a:lumMod val="75000"/>
                </a:schemeClr>
              </a:solidFill>
              <a:effectLst>
                <a:innerShdw blurRad="69850" dist="43180" dir="5400000">
                  <a:srgbClr val="000000">
                    <a:alpha val="65000"/>
                  </a:srgbClr>
                </a:innerShdw>
              </a:effectLst>
              <a:latin typeface="Credit Valley" pitchFamily="2" charset="0"/>
            </a:endParaRPr>
          </a:p>
        </p:txBody>
      </p:sp>
    </p:spTree>
    <p:extLst>
      <p:ext uri="{BB962C8B-B14F-4D97-AF65-F5344CB8AC3E}">
        <p14:creationId xmlns:p14="http://schemas.microsoft.com/office/powerpoint/2010/main" val="375201615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916448" y="1174686"/>
            <a:ext cx="5337810" cy="562287"/>
          </a:xfrm>
        </p:spPr>
        <p:txBody>
          <a:bodyPr>
            <a:normAutofit/>
          </a:bodyPr>
          <a:lstStyle/>
          <a:p>
            <a:pPr algn="ctr"/>
            <a:r>
              <a:rPr lang="es-MX" sz="3200" b="1" dirty="0">
                <a:solidFill>
                  <a:srgbClr val="00B0F0"/>
                </a:solidFill>
                <a:latin typeface="+mn-lt"/>
              </a:rPr>
              <a:t>Información Clasificada</a:t>
            </a:r>
          </a:p>
        </p:txBody>
      </p:sp>
      <p:sp>
        <p:nvSpPr>
          <p:cNvPr id="3" name="Marcador de contenido 2"/>
          <p:cNvSpPr>
            <a:spLocks noGrp="1"/>
          </p:cNvSpPr>
          <p:nvPr>
            <p:ph idx="1"/>
          </p:nvPr>
        </p:nvSpPr>
        <p:spPr>
          <a:xfrm>
            <a:off x="1172768" y="2112941"/>
            <a:ext cx="9981282" cy="3097885"/>
          </a:xfrm>
        </p:spPr>
        <p:txBody>
          <a:bodyPr>
            <a:noAutofit/>
          </a:bodyPr>
          <a:lstStyle/>
          <a:p>
            <a:pPr algn="just">
              <a:lnSpc>
                <a:spcPct val="150000"/>
              </a:lnSpc>
              <a:buFont typeface="Wingdings" panose="05000000000000000000" pitchFamily="2" charset="2"/>
              <a:buChar char="v"/>
            </a:pPr>
            <a:r>
              <a:rPr lang="es-ES_tradnl" sz="2800" dirty="0">
                <a:solidFill>
                  <a:schemeClr val="tx1"/>
                </a:solidFill>
              </a:rPr>
              <a:t>Cada Área del sujeto obligado </a:t>
            </a:r>
            <a:r>
              <a:rPr lang="es-ES_tradnl" sz="2800" b="1" dirty="0">
                <a:solidFill>
                  <a:schemeClr val="tx1"/>
                </a:solidFill>
              </a:rPr>
              <a:t>elaborará un índice de la información que previamente haya sido clasificada como reservada</a:t>
            </a:r>
            <a:r>
              <a:rPr lang="es-ES_tradnl" sz="2800" dirty="0">
                <a:solidFill>
                  <a:schemeClr val="tx1"/>
                </a:solidFill>
              </a:rPr>
              <a:t>, por Área responsable de la información y tema.</a:t>
            </a:r>
          </a:p>
          <a:p>
            <a:pPr algn="just">
              <a:lnSpc>
                <a:spcPct val="150000"/>
              </a:lnSpc>
              <a:buFont typeface="Wingdings" panose="05000000000000000000" pitchFamily="2" charset="2"/>
              <a:buChar char="v"/>
            </a:pPr>
            <a:r>
              <a:rPr lang="es-MX" sz="2800" b="1" i="1" dirty="0">
                <a:solidFill>
                  <a:srgbClr val="00B0F0"/>
                </a:solidFill>
              </a:rPr>
              <a:t>Importante: Dicho índice será considerado información </a:t>
            </a:r>
            <a:r>
              <a:rPr lang="es-MX" sz="2800" b="1" i="1" dirty="0" smtClean="0">
                <a:solidFill>
                  <a:srgbClr val="00B0F0"/>
                </a:solidFill>
              </a:rPr>
              <a:t>pública</a:t>
            </a:r>
            <a:r>
              <a:rPr lang="es-MX" sz="2800" b="1" i="1" dirty="0">
                <a:solidFill>
                  <a:srgbClr val="00B0F0"/>
                </a:solidFill>
              </a:rPr>
              <a:t>.</a:t>
            </a:r>
            <a:endParaRPr lang="es-MX" sz="2800" dirty="0">
              <a:solidFill>
                <a:schemeClr val="tx1"/>
              </a:solidFill>
            </a:endParaRPr>
          </a:p>
          <a:p>
            <a:pPr algn="just">
              <a:buFont typeface="Wingdings" panose="05000000000000000000" pitchFamily="2" charset="2"/>
              <a:buChar char="v"/>
            </a:pPr>
            <a:endParaRPr lang="es-ES_tradnl" sz="2800" dirty="0">
              <a:solidFill>
                <a:schemeClr val="tx1"/>
              </a:solidFill>
            </a:endParaRPr>
          </a:p>
        </p:txBody>
      </p:sp>
      <p:sp>
        <p:nvSpPr>
          <p:cNvPr id="5" name="Rectángulo 4"/>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172</a:t>
            </a:r>
            <a:endParaRPr lang="es-MX" dirty="0">
              <a:solidFill>
                <a:schemeClr val="bg1">
                  <a:lumMod val="95000"/>
                </a:schemeClr>
              </a:solidFill>
            </a:endParaRPr>
          </a:p>
        </p:txBody>
      </p:sp>
    </p:spTree>
    <p:extLst>
      <p:ext uri="{BB962C8B-B14F-4D97-AF65-F5344CB8AC3E}">
        <p14:creationId xmlns:p14="http://schemas.microsoft.com/office/powerpoint/2010/main" val="2451448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93" y="2335703"/>
            <a:ext cx="2357017" cy="1729988"/>
          </a:xfrm>
          <a:prstGeom prst="rect">
            <a:avLst/>
          </a:prstGeom>
        </p:spPr>
      </p:pic>
      <p:sp>
        <p:nvSpPr>
          <p:cNvPr id="4" name="Título 1"/>
          <p:cNvSpPr>
            <a:spLocks noGrp="1"/>
          </p:cNvSpPr>
          <p:nvPr>
            <p:ph type="title" idx="4294967295"/>
          </p:nvPr>
        </p:nvSpPr>
        <p:spPr>
          <a:xfrm>
            <a:off x="7621827" y="1106322"/>
            <a:ext cx="3451860" cy="562287"/>
          </a:xfrm>
        </p:spPr>
        <p:txBody>
          <a:bodyPr>
            <a:normAutofit/>
          </a:bodyPr>
          <a:lstStyle/>
          <a:p>
            <a:pPr algn="ctr"/>
            <a:r>
              <a:rPr lang="es-MX" sz="3200" b="1" dirty="0">
                <a:solidFill>
                  <a:srgbClr val="00B0F0"/>
                </a:solidFill>
                <a:latin typeface="+mn-lt"/>
              </a:rPr>
              <a:t>Desclasificación</a:t>
            </a:r>
          </a:p>
        </p:txBody>
      </p:sp>
      <p:sp>
        <p:nvSpPr>
          <p:cNvPr id="5" name="Rectángulo 4"/>
          <p:cNvSpPr/>
          <p:nvPr/>
        </p:nvSpPr>
        <p:spPr>
          <a:xfrm>
            <a:off x="1399747" y="2693283"/>
            <a:ext cx="9460320" cy="2308324"/>
          </a:xfrm>
          <a:prstGeom prst="rect">
            <a:avLst/>
          </a:prstGeom>
        </p:spPr>
        <p:txBody>
          <a:bodyPr wrap="square">
            <a:spAutoFit/>
          </a:bodyPr>
          <a:lstStyle/>
          <a:p>
            <a:pPr algn="just">
              <a:lnSpc>
                <a:spcPct val="150000"/>
              </a:lnSpc>
              <a:buFont typeface="Wingdings" panose="05000000000000000000" pitchFamily="2" charset="2"/>
              <a:buChar char="v"/>
            </a:pPr>
            <a:r>
              <a:rPr lang="es-ES_tradnl" sz="3200" dirty="0"/>
              <a:t>Se extingan las causas</a:t>
            </a:r>
          </a:p>
          <a:p>
            <a:pPr algn="just">
              <a:lnSpc>
                <a:spcPct val="150000"/>
              </a:lnSpc>
              <a:buFont typeface="Wingdings" panose="05000000000000000000" pitchFamily="2" charset="2"/>
              <a:buChar char="v"/>
            </a:pPr>
            <a:r>
              <a:rPr lang="es-ES_tradnl" sz="3200" dirty="0"/>
              <a:t>Expire el plazo</a:t>
            </a:r>
          </a:p>
          <a:p>
            <a:pPr algn="just">
              <a:lnSpc>
                <a:spcPct val="150000"/>
              </a:lnSpc>
              <a:buFont typeface="Wingdings" panose="05000000000000000000" pitchFamily="2" charset="2"/>
              <a:buChar char="v"/>
            </a:pPr>
            <a:r>
              <a:rPr lang="es-ES_tradnl" sz="3200" dirty="0"/>
              <a:t>Resolución de autoridad competente (interés público)</a:t>
            </a:r>
          </a:p>
        </p:txBody>
      </p:sp>
      <p:sp>
        <p:nvSpPr>
          <p:cNvPr id="7" name="Rectángulo 6"/>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171</a:t>
            </a:r>
            <a:endParaRPr lang="es-MX" dirty="0">
              <a:solidFill>
                <a:schemeClr val="bg1">
                  <a:lumMod val="95000"/>
                </a:schemeClr>
              </a:solidFill>
            </a:endParaRPr>
          </a:p>
        </p:txBody>
      </p:sp>
      <p:sp>
        <p:nvSpPr>
          <p:cNvPr id="2" name="CuadroTexto 1"/>
          <p:cNvSpPr txBox="1"/>
          <p:nvPr/>
        </p:nvSpPr>
        <p:spPr>
          <a:xfrm>
            <a:off x="1139868" y="1991273"/>
            <a:ext cx="2805830" cy="523220"/>
          </a:xfrm>
          <a:prstGeom prst="rect">
            <a:avLst/>
          </a:prstGeom>
          <a:noFill/>
        </p:spPr>
        <p:txBody>
          <a:bodyPr wrap="square" rtlCol="0">
            <a:spAutoFit/>
          </a:bodyPr>
          <a:lstStyle/>
          <a:p>
            <a:r>
              <a:rPr lang="es-MX" sz="2800" dirty="0" smtClean="0"/>
              <a:t>Procede cuando:</a:t>
            </a:r>
            <a:endParaRPr lang="es-MX" sz="2800" dirty="0"/>
          </a:p>
        </p:txBody>
      </p:sp>
    </p:spTree>
    <p:extLst>
      <p:ext uri="{BB962C8B-B14F-4D97-AF65-F5344CB8AC3E}">
        <p14:creationId xmlns:p14="http://schemas.microsoft.com/office/powerpoint/2010/main" val="3441220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5602" y="2645834"/>
            <a:ext cx="6903721" cy="1526116"/>
          </a:xfrm>
        </p:spPr>
        <p:txBody>
          <a:bodyPr>
            <a:noAutofit/>
          </a:bodyPr>
          <a:lstStyle/>
          <a:p>
            <a:pPr algn="ctr"/>
            <a:r>
              <a:rPr lang="es-MX" sz="3000" b="1" dirty="0">
                <a:solidFill>
                  <a:srgbClr val="00B0F0"/>
                </a:solidFill>
              </a:rPr>
              <a:t/>
            </a:r>
            <a:br>
              <a:rPr lang="es-MX" sz="3000" b="1" dirty="0">
                <a:solidFill>
                  <a:srgbClr val="00B0F0"/>
                </a:solidFill>
              </a:rPr>
            </a:br>
            <a:r>
              <a:rPr lang="es-MX" sz="3000" b="1" dirty="0">
                <a:solidFill>
                  <a:srgbClr val="00B0F0"/>
                </a:solidFill>
              </a:rPr>
              <a:t>Información Reservada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084" y="3690074"/>
            <a:ext cx="1428750" cy="1514475"/>
          </a:xfrm>
          <a:prstGeom prst="rect">
            <a:avLst/>
          </a:prstGeom>
        </p:spPr>
      </p:pic>
    </p:spTree>
    <p:extLst>
      <p:ext uri="{BB962C8B-B14F-4D97-AF65-F5344CB8AC3E}">
        <p14:creationId xmlns:p14="http://schemas.microsoft.com/office/powerpoint/2010/main" val="1608720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125460" y="871333"/>
            <a:ext cx="6023610" cy="852714"/>
          </a:xfrm>
        </p:spPr>
        <p:txBody>
          <a:bodyPr>
            <a:normAutofit/>
          </a:bodyPr>
          <a:lstStyle/>
          <a:p>
            <a:pPr algn="r"/>
            <a:r>
              <a:rPr lang="es-MX" sz="3600" b="1" dirty="0">
                <a:solidFill>
                  <a:srgbClr val="00B0F0"/>
                </a:solidFill>
                <a:latin typeface="+mn-lt"/>
              </a:rPr>
              <a:t>Información Reservada</a:t>
            </a:r>
          </a:p>
        </p:txBody>
      </p:sp>
      <p:sp>
        <p:nvSpPr>
          <p:cNvPr id="3" name="Marcador de contenido 2"/>
          <p:cNvSpPr>
            <a:spLocks noGrp="1"/>
          </p:cNvSpPr>
          <p:nvPr>
            <p:ph idx="1"/>
          </p:nvPr>
        </p:nvSpPr>
        <p:spPr>
          <a:xfrm>
            <a:off x="1189822" y="2005070"/>
            <a:ext cx="9959248" cy="3833870"/>
          </a:xfrm>
        </p:spPr>
        <p:txBody>
          <a:bodyPr>
            <a:normAutofit/>
          </a:bodyPr>
          <a:lstStyle/>
          <a:p>
            <a:pPr>
              <a:lnSpc>
                <a:spcPct val="160000"/>
              </a:lnSpc>
            </a:pPr>
            <a:r>
              <a:rPr lang="es-MX" sz="2400" dirty="0">
                <a:solidFill>
                  <a:schemeClr val="tx1"/>
                </a:solidFill>
              </a:rPr>
              <a:t>Podrá </a:t>
            </a:r>
            <a:r>
              <a:rPr lang="es-MX" sz="2400" b="1" dirty="0">
                <a:solidFill>
                  <a:schemeClr val="tx1"/>
                </a:solidFill>
              </a:rPr>
              <a:t>clasificarse como reservada la información</a:t>
            </a:r>
            <a:r>
              <a:rPr lang="es-MX" sz="2400" dirty="0">
                <a:solidFill>
                  <a:schemeClr val="tx1"/>
                </a:solidFill>
              </a:rPr>
              <a:t>:</a:t>
            </a:r>
          </a:p>
          <a:p>
            <a:pPr>
              <a:lnSpc>
                <a:spcPct val="160000"/>
              </a:lnSpc>
            </a:pPr>
            <a:r>
              <a:rPr lang="es-MX" sz="2400" b="1" dirty="0">
                <a:solidFill>
                  <a:schemeClr val="tx1"/>
                </a:solidFill>
              </a:rPr>
              <a:t>I. </a:t>
            </a:r>
            <a:r>
              <a:rPr lang="es-MX" sz="2400" dirty="0">
                <a:solidFill>
                  <a:schemeClr val="tx1"/>
                </a:solidFill>
              </a:rPr>
              <a:t>Pueda poner en riesgo la vida, seguridad o salud de una persona física;</a:t>
            </a:r>
          </a:p>
          <a:p>
            <a:pPr>
              <a:lnSpc>
                <a:spcPct val="160000"/>
              </a:lnSpc>
            </a:pPr>
            <a:r>
              <a:rPr lang="es-MX" sz="2400" b="1" dirty="0">
                <a:solidFill>
                  <a:schemeClr val="tx1"/>
                </a:solidFill>
              </a:rPr>
              <a:t>II. Obstruya las actividades de verificación, inspección y auditoría </a:t>
            </a:r>
            <a:r>
              <a:rPr lang="es-MX" sz="2400" dirty="0">
                <a:solidFill>
                  <a:schemeClr val="tx1"/>
                </a:solidFill>
              </a:rPr>
              <a:t>relativas al cumplimiento de las leyes o afecte la recaudación de contribuciones;</a:t>
            </a:r>
          </a:p>
          <a:p>
            <a:pPr>
              <a:lnSpc>
                <a:spcPct val="160000"/>
              </a:lnSpc>
            </a:pPr>
            <a:r>
              <a:rPr lang="es-MX" sz="2400" b="1" dirty="0">
                <a:solidFill>
                  <a:schemeClr val="tx1"/>
                </a:solidFill>
              </a:rPr>
              <a:t>III. Obstruya la prevención o persecución de los delitos;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738" y="4252286"/>
            <a:ext cx="1218332" cy="1486446"/>
          </a:xfrm>
          <a:prstGeom prst="rect">
            <a:avLst/>
          </a:prstGeom>
        </p:spPr>
      </p:pic>
      <p:sp>
        <p:nvSpPr>
          <p:cNvPr id="5" name="Rectángulo 4"/>
          <p:cNvSpPr/>
          <p:nvPr/>
        </p:nvSpPr>
        <p:spPr>
          <a:xfrm>
            <a:off x="9823066" y="6400986"/>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spTree>
    <p:extLst>
      <p:ext uri="{BB962C8B-B14F-4D97-AF65-F5344CB8AC3E}">
        <p14:creationId xmlns:p14="http://schemas.microsoft.com/office/powerpoint/2010/main" val="1162101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125460" y="874470"/>
            <a:ext cx="6023610" cy="852714"/>
          </a:xfrm>
        </p:spPr>
        <p:txBody>
          <a:bodyPr>
            <a:noAutofit/>
          </a:bodyPr>
          <a:lstStyle/>
          <a:p>
            <a:pPr algn="r"/>
            <a:r>
              <a:rPr lang="es-MX" sz="3600" b="1" dirty="0">
                <a:solidFill>
                  <a:srgbClr val="00B0F0"/>
                </a:solidFill>
                <a:latin typeface="+mn-lt"/>
              </a:rPr>
              <a:t>Información Reservada</a:t>
            </a:r>
          </a:p>
        </p:txBody>
      </p:sp>
      <p:sp>
        <p:nvSpPr>
          <p:cNvPr id="3" name="Marcador de contenido 2"/>
          <p:cNvSpPr>
            <a:spLocks noGrp="1"/>
          </p:cNvSpPr>
          <p:nvPr>
            <p:ph idx="1"/>
          </p:nvPr>
        </p:nvSpPr>
        <p:spPr>
          <a:xfrm>
            <a:off x="801666" y="1889737"/>
            <a:ext cx="10809961" cy="3922339"/>
          </a:xfrm>
        </p:spPr>
        <p:txBody>
          <a:bodyPr>
            <a:noAutofit/>
          </a:bodyPr>
          <a:lstStyle/>
          <a:p>
            <a:pPr algn="just">
              <a:lnSpc>
                <a:spcPct val="150000"/>
              </a:lnSpc>
            </a:pPr>
            <a:r>
              <a:rPr lang="es-MX" sz="2200" b="1" dirty="0">
                <a:solidFill>
                  <a:schemeClr val="tx1"/>
                </a:solidFill>
              </a:rPr>
              <a:t>IV. </a:t>
            </a:r>
            <a:r>
              <a:rPr lang="es-MX" sz="2200" dirty="0">
                <a:solidFill>
                  <a:schemeClr val="tx1"/>
                </a:solidFill>
              </a:rPr>
              <a:t>La que contenga las </a:t>
            </a:r>
            <a:r>
              <a:rPr lang="es-MX" sz="2200" b="1" dirty="0">
                <a:solidFill>
                  <a:schemeClr val="tx1"/>
                </a:solidFill>
              </a:rPr>
              <a:t>opiniones, recomendaciones o puntos de vista </a:t>
            </a:r>
            <a:r>
              <a:rPr lang="es-MX" sz="2200" dirty="0">
                <a:solidFill>
                  <a:schemeClr val="tx1"/>
                </a:solidFill>
              </a:rPr>
              <a:t>que formen parte del proceso deliberativo de las personas servidoras públicas, hasta en tanto no sea emitida la decisión definitiva, </a:t>
            </a:r>
            <a:r>
              <a:rPr lang="es-MX" sz="2200" b="1" dirty="0">
                <a:solidFill>
                  <a:schemeClr val="tx1"/>
                </a:solidFill>
              </a:rPr>
              <a:t>la cual deberá estar documentada;   </a:t>
            </a:r>
            <a:endParaRPr lang="es-MX" sz="2200" dirty="0">
              <a:solidFill>
                <a:schemeClr val="tx1"/>
              </a:solidFill>
            </a:endParaRPr>
          </a:p>
          <a:p>
            <a:pPr algn="just">
              <a:lnSpc>
                <a:spcPct val="150000"/>
              </a:lnSpc>
            </a:pPr>
            <a:r>
              <a:rPr lang="es-MX" sz="2200" b="1" dirty="0">
                <a:solidFill>
                  <a:schemeClr val="tx1"/>
                </a:solidFill>
              </a:rPr>
              <a:t>V. </a:t>
            </a:r>
            <a:r>
              <a:rPr lang="es-MX" sz="2200" dirty="0">
                <a:solidFill>
                  <a:schemeClr val="tx1"/>
                </a:solidFill>
              </a:rPr>
              <a:t>Cuando </a:t>
            </a:r>
            <a:r>
              <a:rPr lang="es-MX" sz="2200" b="1" dirty="0">
                <a:solidFill>
                  <a:schemeClr val="tx1"/>
                </a:solidFill>
              </a:rPr>
              <a:t>se trata de procedimientos de responsabilidad de las personas servidoras públicas, quejas o denuncias tramitadas </a:t>
            </a:r>
            <a:r>
              <a:rPr lang="es-MX" sz="2200" dirty="0">
                <a:solidFill>
                  <a:schemeClr val="tx1"/>
                </a:solidFill>
              </a:rPr>
              <a:t>ante los órganos de control en tanto no se haya dictado la resolución administrativa definitiva;</a:t>
            </a:r>
          </a:p>
          <a:p>
            <a:pPr algn="just">
              <a:lnSpc>
                <a:spcPct val="150000"/>
              </a:lnSpc>
            </a:pPr>
            <a:r>
              <a:rPr lang="es-MX" sz="2200" b="1" dirty="0">
                <a:solidFill>
                  <a:schemeClr val="tx1"/>
                </a:solidFill>
              </a:rPr>
              <a:t>VI. Afecte los derechos del debido proceso;</a:t>
            </a:r>
          </a:p>
          <a:p>
            <a:pPr marL="0" indent="0">
              <a:buNone/>
            </a:pPr>
            <a:endParaRPr lang="es-MX" sz="2200" dirty="0">
              <a:solidFill>
                <a:schemeClr val="tx1"/>
              </a:solidFill>
            </a:endParaRPr>
          </a:p>
        </p:txBody>
      </p:sp>
      <p:sp>
        <p:nvSpPr>
          <p:cNvPr id="8" name="Rectángulo 7"/>
          <p:cNvSpPr/>
          <p:nvPr/>
        </p:nvSpPr>
        <p:spPr>
          <a:xfrm>
            <a:off x="9823066" y="6400986"/>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spTree>
    <p:extLst>
      <p:ext uri="{BB962C8B-B14F-4D97-AF65-F5344CB8AC3E}">
        <p14:creationId xmlns:p14="http://schemas.microsoft.com/office/powerpoint/2010/main" val="3091780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125460" y="792418"/>
            <a:ext cx="6023610" cy="852714"/>
          </a:xfrm>
        </p:spPr>
        <p:txBody>
          <a:bodyPr>
            <a:normAutofit/>
          </a:bodyPr>
          <a:lstStyle/>
          <a:p>
            <a:pPr algn="r"/>
            <a:r>
              <a:rPr lang="es-MX" sz="3600" b="1" dirty="0">
                <a:solidFill>
                  <a:srgbClr val="00B0F0"/>
                </a:solidFill>
                <a:latin typeface="+mn-lt"/>
              </a:rPr>
              <a:t>Información Reservada</a:t>
            </a:r>
          </a:p>
        </p:txBody>
      </p:sp>
      <p:sp>
        <p:nvSpPr>
          <p:cNvPr id="3" name="Marcador de contenido 2"/>
          <p:cNvSpPr>
            <a:spLocks noGrp="1"/>
          </p:cNvSpPr>
          <p:nvPr>
            <p:ph idx="1"/>
          </p:nvPr>
        </p:nvSpPr>
        <p:spPr>
          <a:xfrm>
            <a:off x="626301" y="1845734"/>
            <a:ext cx="10935222" cy="4354650"/>
          </a:xfrm>
        </p:spPr>
        <p:txBody>
          <a:bodyPr>
            <a:noAutofit/>
          </a:bodyPr>
          <a:lstStyle/>
          <a:p>
            <a:pPr algn="just">
              <a:lnSpc>
                <a:spcPct val="150000"/>
              </a:lnSpc>
            </a:pPr>
            <a:r>
              <a:rPr lang="es-MX" sz="2100" b="1" dirty="0">
                <a:solidFill>
                  <a:schemeClr val="tx1"/>
                </a:solidFill>
              </a:rPr>
              <a:t>VII. </a:t>
            </a:r>
            <a:r>
              <a:rPr lang="es-MX" sz="2100" dirty="0">
                <a:solidFill>
                  <a:schemeClr val="tx1"/>
                </a:solidFill>
              </a:rPr>
              <a:t>Cuando se trate de </a:t>
            </a:r>
            <a:r>
              <a:rPr lang="es-MX" sz="2100" b="1" dirty="0">
                <a:solidFill>
                  <a:schemeClr val="tx1"/>
                </a:solidFill>
              </a:rPr>
              <a:t>expedientes judiciales o de los procedimientos administrativos seguidos en forma de juicio</a:t>
            </a:r>
            <a:r>
              <a:rPr lang="es-MX" sz="2100" dirty="0">
                <a:solidFill>
                  <a:schemeClr val="tx1"/>
                </a:solidFill>
              </a:rPr>
              <a:t>, mientras la sentencia o resolución de fondo no haya causado </a:t>
            </a:r>
            <a:r>
              <a:rPr lang="es-MX" sz="2100" dirty="0" smtClean="0">
                <a:solidFill>
                  <a:schemeClr val="tx1"/>
                </a:solidFill>
              </a:rPr>
              <a:t>ejecutoria. Una vez que dicha resolución cause estado los expedientes serán públicos, salvo la información reservada o confidencia que pudiera contener;</a:t>
            </a:r>
            <a:endParaRPr lang="es-MX" sz="2100" dirty="0">
              <a:solidFill>
                <a:schemeClr val="tx1"/>
              </a:solidFill>
            </a:endParaRPr>
          </a:p>
          <a:p>
            <a:pPr algn="just">
              <a:lnSpc>
                <a:spcPct val="150000"/>
              </a:lnSpc>
            </a:pPr>
            <a:r>
              <a:rPr lang="es-MX" sz="2100" b="1" dirty="0">
                <a:solidFill>
                  <a:schemeClr val="tx1"/>
                </a:solidFill>
              </a:rPr>
              <a:t>VIII. </a:t>
            </a:r>
            <a:r>
              <a:rPr lang="es-MX" sz="2100" dirty="0">
                <a:solidFill>
                  <a:schemeClr val="tx1"/>
                </a:solidFill>
              </a:rPr>
              <a:t>Contengan los </a:t>
            </a:r>
            <a:r>
              <a:rPr lang="es-MX" sz="2100" b="1" dirty="0">
                <a:solidFill>
                  <a:schemeClr val="tx1"/>
                </a:solidFill>
              </a:rPr>
              <a:t>expedientes de averiguaciones previas y las carpetas de investigación</a:t>
            </a:r>
            <a:r>
              <a:rPr lang="es-MX" sz="2100" dirty="0">
                <a:solidFill>
                  <a:schemeClr val="tx1"/>
                </a:solidFill>
              </a:rPr>
              <a:t>, una vez que </a:t>
            </a:r>
            <a:r>
              <a:rPr lang="es-MX" sz="2100" b="1" dirty="0">
                <a:solidFill>
                  <a:schemeClr val="tx1"/>
                </a:solidFill>
              </a:rPr>
              <a:t>se determinó el ejercicio de la acción penal o el no ejercicio</a:t>
            </a:r>
            <a:r>
              <a:rPr lang="es-MX" sz="2100" dirty="0">
                <a:solidFill>
                  <a:schemeClr val="tx1"/>
                </a:solidFill>
              </a:rPr>
              <a:t>, </a:t>
            </a:r>
            <a:r>
              <a:rPr lang="es-MX" sz="2100" b="1" dirty="0">
                <a:solidFill>
                  <a:schemeClr val="tx1"/>
                </a:solidFill>
              </a:rPr>
              <a:t>serán susceptibles de acceso, a través de versiones públicas… </a:t>
            </a:r>
          </a:p>
          <a:p>
            <a:pPr algn="just">
              <a:lnSpc>
                <a:spcPct val="150000"/>
              </a:lnSpc>
            </a:pPr>
            <a:r>
              <a:rPr lang="es-MX" sz="2100" b="1" dirty="0">
                <a:solidFill>
                  <a:schemeClr val="tx1"/>
                </a:solidFill>
              </a:rPr>
              <a:t>IX. </a:t>
            </a:r>
            <a:r>
              <a:rPr lang="es-MX" sz="2100" dirty="0">
                <a:solidFill>
                  <a:schemeClr val="tx1"/>
                </a:solidFill>
              </a:rPr>
              <a:t>Las que </a:t>
            </a:r>
            <a:r>
              <a:rPr lang="es-MX" sz="2100" b="1" dirty="0">
                <a:solidFill>
                  <a:schemeClr val="tx1"/>
                </a:solidFill>
              </a:rPr>
              <a:t>por disposición expresa de una ley tengan tal carácter</a:t>
            </a:r>
            <a:r>
              <a:rPr lang="es-MX" sz="2100" dirty="0" smtClean="0">
                <a:solidFill>
                  <a:schemeClr val="tx1"/>
                </a:solidFill>
              </a:rPr>
              <a:t>…</a:t>
            </a:r>
            <a:endParaRPr lang="es-MX" sz="2100" dirty="0">
              <a:solidFill>
                <a:schemeClr val="tx1"/>
              </a:solidFill>
            </a:endParaRPr>
          </a:p>
        </p:txBody>
      </p:sp>
      <p:sp>
        <p:nvSpPr>
          <p:cNvPr id="5" name="Rectángulo 4"/>
          <p:cNvSpPr/>
          <p:nvPr/>
        </p:nvSpPr>
        <p:spPr>
          <a:xfrm>
            <a:off x="9823066" y="6400986"/>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spTree>
    <p:extLst>
      <p:ext uri="{BB962C8B-B14F-4D97-AF65-F5344CB8AC3E}">
        <p14:creationId xmlns:p14="http://schemas.microsoft.com/office/powerpoint/2010/main" val="2066815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idx="4294967295"/>
          </p:nvPr>
        </p:nvSpPr>
        <p:spPr>
          <a:xfrm>
            <a:off x="5124288" y="883287"/>
            <a:ext cx="6023610" cy="852714"/>
          </a:xfrm>
        </p:spPr>
        <p:txBody>
          <a:bodyPr>
            <a:normAutofit/>
          </a:bodyPr>
          <a:lstStyle/>
          <a:p>
            <a:pPr algn="r"/>
            <a:r>
              <a:rPr lang="es-MX" sz="3600" b="1" dirty="0">
                <a:solidFill>
                  <a:srgbClr val="00B0F0"/>
                </a:solidFill>
                <a:latin typeface="+mn-lt"/>
              </a:rPr>
              <a:t>Información Reservada</a:t>
            </a:r>
          </a:p>
        </p:txBody>
      </p:sp>
      <p:sp>
        <p:nvSpPr>
          <p:cNvPr id="3" name="Marcador de contenido 2"/>
          <p:cNvSpPr>
            <a:spLocks noGrp="1"/>
          </p:cNvSpPr>
          <p:nvPr>
            <p:ph idx="1"/>
          </p:nvPr>
        </p:nvSpPr>
        <p:spPr>
          <a:xfrm>
            <a:off x="1232096" y="1808156"/>
            <a:ext cx="9978698" cy="4023360"/>
          </a:xfrm>
        </p:spPr>
        <p:txBody>
          <a:bodyPr numCol="1">
            <a:noAutofit/>
          </a:bodyPr>
          <a:lstStyle/>
          <a:p>
            <a:pPr algn="just">
              <a:lnSpc>
                <a:spcPct val="170000"/>
              </a:lnSpc>
            </a:pPr>
            <a:r>
              <a:rPr lang="es-ES_tradnl" sz="2400" dirty="0">
                <a:solidFill>
                  <a:schemeClr val="tx1"/>
                </a:solidFill>
              </a:rPr>
              <a:t>No podrá invocarse el carácter de reservado cuando</a:t>
            </a:r>
            <a:r>
              <a:rPr lang="es-ES_tradnl" sz="2400" dirty="0" smtClean="0">
                <a:solidFill>
                  <a:schemeClr val="tx1"/>
                </a:solidFill>
              </a:rPr>
              <a:t>:</a:t>
            </a:r>
          </a:p>
          <a:p>
            <a:pPr algn="just">
              <a:lnSpc>
                <a:spcPct val="170000"/>
              </a:lnSpc>
              <a:buFont typeface="Wingdings" panose="05000000000000000000" pitchFamily="2" charset="2"/>
              <a:buChar char="v"/>
            </a:pPr>
            <a:r>
              <a:rPr lang="es-ES_tradnl" sz="2400" dirty="0">
                <a:solidFill>
                  <a:schemeClr val="tx1"/>
                </a:solidFill>
              </a:rPr>
              <a:t> Se trate de </a:t>
            </a:r>
            <a:r>
              <a:rPr lang="es-ES_tradnl" sz="2400" b="1" dirty="0">
                <a:solidFill>
                  <a:schemeClr val="tx1"/>
                </a:solidFill>
              </a:rPr>
              <a:t>violaciones</a:t>
            </a:r>
            <a:r>
              <a:rPr lang="es-ES_tradnl" sz="2400" dirty="0">
                <a:solidFill>
                  <a:schemeClr val="tx1"/>
                </a:solidFill>
              </a:rPr>
              <a:t> graves de </a:t>
            </a:r>
            <a:r>
              <a:rPr lang="es-ES_tradnl" sz="2400" b="1" dirty="0">
                <a:solidFill>
                  <a:schemeClr val="tx1"/>
                </a:solidFill>
              </a:rPr>
              <a:t>derechos humanos </a:t>
            </a:r>
            <a:endParaRPr lang="es-ES_tradnl" sz="2400" b="1" dirty="0" smtClean="0">
              <a:solidFill>
                <a:schemeClr val="tx1"/>
              </a:solidFill>
            </a:endParaRPr>
          </a:p>
          <a:p>
            <a:pPr marL="0" indent="0" algn="just">
              <a:lnSpc>
                <a:spcPct val="170000"/>
              </a:lnSpc>
              <a:buNone/>
            </a:pPr>
            <a:r>
              <a:rPr lang="es-ES_tradnl" sz="2400" dirty="0" smtClean="0">
                <a:solidFill>
                  <a:schemeClr val="tx1"/>
                </a:solidFill>
              </a:rPr>
              <a:t>o </a:t>
            </a:r>
            <a:r>
              <a:rPr lang="es-ES_tradnl" sz="2400" b="1" dirty="0">
                <a:solidFill>
                  <a:schemeClr val="tx1"/>
                </a:solidFill>
              </a:rPr>
              <a:t>delitos</a:t>
            </a:r>
            <a:r>
              <a:rPr lang="es-ES_tradnl" sz="2400" dirty="0">
                <a:solidFill>
                  <a:schemeClr val="tx1"/>
                </a:solidFill>
              </a:rPr>
              <a:t> de </a:t>
            </a:r>
            <a:r>
              <a:rPr lang="es-ES_tradnl" sz="2400" b="1" dirty="0">
                <a:solidFill>
                  <a:schemeClr val="tx1"/>
                </a:solidFill>
              </a:rPr>
              <a:t>lesa humanidad</a:t>
            </a:r>
            <a:r>
              <a:rPr lang="es-ES_tradnl" sz="2400" dirty="0">
                <a:solidFill>
                  <a:schemeClr val="tx1"/>
                </a:solidFill>
              </a:rPr>
              <a:t>.</a:t>
            </a:r>
          </a:p>
          <a:p>
            <a:pPr algn="just">
              <a:lnSpc>
                <a:spcPct val="170000"/>
              </a:lnSpc>
              <a:buFont typeface="Wingdings" panose="05000000000000000000" pitchFamily="2" charset="2"/>
              <a:buChar char="v"/>
            </a:pPr>
            <a:r>
              <a:rPr lang="es-ES_tradnl" sz="2400" dirty="0" smtClean="0">
                <a:solidFill>
                  <a:schemeClr val="tx1"/>
                </a:solidFill>
              </a:rPr>
              <a:t>Se </a:t>
            </a:r>
            <a:r>
              <a:rPr lang="es-ES_tradnl" sz="2400" dirty="0">
                <a:solidFill>
                  <a:schemeClr val="tx1"/>
                </a:solidFill>
              </a:rPr>
              <a:t>trate de información relacionada con </a:t>
            </a:r>
            <a:r>
              <a:rPr lang="es-ES_tradnl" sz="2400" b="1" dirty="0">
                <a:solidFill>
                  <a:schemeClr val="tx1"/>
                </a:solidFill>
              </a:rPr>
              <a:t>actos de </a:t>
            </a:r>
            <a:r>
              <a:rPr lang="es-ES_tradnl" sz="2400" b="1" dirty="0" smtClean="0">
                <a:solidFill>
                  <a:schemeClr val="tx1"/>
                </a:solidFill>
              </a:rPr>
              <a:t>corrupción </a:t>
            </a:r>
            <a:r>
              <a:rPr lang="es-ES_tradnl" sz="2400" dirty="0" smtClean="0">
                <a:solidFill>
                  <a:schemeClr val="tx1"/>
                </a:solidFill>
              </a:rPr>
              <a:t>de </a:t>
            </a:r>
            <a:r>
              <a:rPr lang="es-ES_tradnl" sz="2400" dirty="0">
                <a:solidFill>
                  <a:schemeClr val="tx1"/>
                </a:solidFill>
              </a:rPr>
              <a:t>acuerdo con las leyes aplicables</a:t>
            </a:r>
            <a:r>
              <a:rPr lang="es-ES_tradnl" sz="2400" dirty="0" smtClean="0"/>
              <a:t>. </a:t>
            </a:r>
            <a:endParaRPr lang="es-MX" sz="2400" dirty="0"/>
          </a:p>
          <a:p>
            <a:endParaRPr lang="es-MX"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582" y="4753806"/>
            <a:ext cx="1482892" cy="1576222"/>
          </a:xfrm>
          <a:prstGeom prst="rect">
            <a:avLst/>
          </a:prstGeom>
        </p:spPr>
      </p:pic>
      <p:sp>
        <p:nvSpPr>
          <p:cNvPr id="9" name="Rectángulo 8"/>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185</a:t>
            </a:r>
            <a:endParaRPr lang="es-MX" dirty="0">
              <a:solidFill>
                <a:schemeClr val="bg1">
                  <a:lumMod val="95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093" y="2630666"/>
            <a:ext cx="1752842" cy="1752842"/>
          </a:xfrm>
          <a:prstGeom prst="rect">
            <a:avLst/>
          </a:prstGeom>
        </p:spPr>
      </p:pic>
    </p:spTree>
    <p:extLst>
      <p:ext uri="{BB962C8B-B14F-4D97-AF65-F5344CB8AC3E}">
        <p14:creationId xmlns:p14="http://schemas.microsoft.com/office/powerpoint/2010/main" val="642315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5602" y="2645834"/>
            <a:ext cx="6903721" cy="1526116"/>
          </a:xfrm>
        </p:spPr>
        <p:txBody>
          <a:bodyPr>
            <a:noAutofit/>
          </a:bodyPr>
          <a:lstStyle/>
          <a:p>
            <a:pPr algn="ctr"/>
            <a:r>
              <a:rPr lang="es-MX" sz="3000" b="1" dirty="0">
                <a:solidFill>
                  <a:srgbClr val="00B0F0"/>
                </a:solidFill>
              </a:rPr>
              <a:t/>
            </a:r>
            <a:br>
              <a:rPr lang="es-MX" sz="3000" b="1" dirty="0">
                <a:solidFill>
                  <a:srgbClr val="00B0F0"/>
                </a:solidFill>
              </a:rPr>
            </a:br>
            <a:r>
              <a:rPr lang="es-MX" sz="3000" b="1" dirty="0">
                <a:solidFill>
                  <a:srgbClr val="00B0F0"/>
                </a:solidFill>
              </a:rPr>
              <a:t>Información Confidencial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084" y="3690074"/>
            <a:ext cx="1428750" cy="1514475"/>
          </a:xfrm>
          <a:prstGeom prst="rect">
            <a:avLst/>
          </a:prstGeom>
        </p:spPr>
      </p:pic>
    </p:spTree>
    <p:extLst>
      <p:ext uri="{BB962C8B-B14F-4D97-AF65-F5344CB8AC3E}">
        <p14:creationId xmlns:p14="http://schemas.microsoft.com/office/powerpoint/2010/main" val="3577783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63540" y="1024742"/>
            <a:ext cx="5692140" cy="650656"/>
          </a:xfrm>
        </p:spPr>
        <p:txBody>
          <a:bodyPr>
            <a:normAutofit/>
          </a:bodyPr>
          <a:lstStyle/>
          <a:p>
            <a:pPr algn="r"/>
            <a:r>
              <a:rPr lang="es-MX" sz="3600" b="1" dirty="0">
                <a:solidFill>
                  <a:srgbClr val="00B0F0"/>
                </a:solidFill>
                <a:latin typeface="+mn-lt"/>
              </a:rPr>
              <a:t>Información Confidencial</a:t>
            </a:r>
          </a:p>
        </p:txBody>
      </p:sp>
      <p:sp>
        <p:nvSpPr>
          <p:cNvPr id="3" name="Marcador de contenido 2"/>
          <p:cNvSpPr>
            <a:spLocks noGrp="1"/>
          </p:cNvSpPr>
          <p:nvPr>
            <p:ph idx="1"/>
          </p:nvPr>
        </p:nvSpPr>
        <p:spPr>
          <a:xfrm>
            <a:off x="1097280" y="1845734"/>
            <a:ext cx="10058400" cy="1436728"/>
          </a:xfrm>
        </p:spPr>
        <p:txBody>
          <a:bodyPr>
            <a:normAutofit/>
          </a:bodyPr>
          <a:lstStyle/>
          <a:p>
            <a:pPr algn="just">
              <a:lnSpc>
                <a:spcPct val="150000"/>
              </a:lnSpc>
            </a:pPr>
            <a:r>
              <a:rPr lang="es-ES_tradnl" sz="2400" dirty="0">
                <a:solidFill>
                  <a:schemeClr val="tx1"/>
                </a:solidFill>
              </a:rPr>
              <a:t>La que </a:t>
            </a:r>
            <a:r>
              <a:rPr lang="es-ES_tradnl" sz="2400" b="1" dirty="0">
                <a:solidFill>
                  <a:schemeClr val="tx1"/>
                </a:solidFill>
              </a:rPr>
              <a:t>contiene datos personales </a:t>
            </a:r>
            <a:r>
              <a:rPr lang="es-ES_tradnl" sz="2400" dirty="0">
                <a:solidFill>
                  <a:schemeClr val="tx1"/>
                </a:solidFill>
              </a:rPr>
              <a:t>concernientes a una persona identificada o identificable.</a:t>
            </a:r>
          </a:p>
          <a:p>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052" y="3282462"/>
            <a:ext cx="2953169" cy="2214877"/>
          </a:xfrm>
          <a:prstGeom prst="rect">
            <a:avLst/>
          </a:prstGeom>
        </p:spPr>
      </p:pic>
      <p:sp>
        <p:nvSpPr>
          <p:cNvPr id="6" name="Rectángulo 5"/>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186</a:t>
            </a:r>
            <a:endParaRPr lang="es-MX" dirty="0">
              <a:solidFill>
                <a:schemeClr val="bg1">
                  <a:lumMod val="95000"/>
                </a:schemeClr>
              </a:solidFill>
            </a:endParaRPr>
          </a:p>
        </p:txBody>
      </p:sp>
      <p:sp>
        <p:nvSpPr>
          <p:cNvPr id="4" name="Rectángulo 3"/>
          <p:cNvSpPr/>
          <p:nvPr/>
        </p:nvSpPr>
        <p:spPr>
          <a:xfrm>
            <a:off x="1699593" y="3176955"/>
            <a:ext cx="6096000" cy="225106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lnSpc>
                <a:spcPct val="150000"/>
              </a:lnSpc>
            </a:pPr>
            <a:r>
              <a:rPr lang="es-ES_tradnl" sz="2400" dirty="0"/>
              <a:t>No estará sujeta a temporalidad alguna y sólo podrán tener acceso a ella los titulares de la misma, </a:t>
            </a:r>
            <a:r>
              <a:rPr lang="es-ES_tradnl" sz="2400" dirty="0" smtClean="0"/>
              <a:t>sus </a:t>
            </a:r>
            <a:r>
              <a:rPr lang="es-ES_tradnl" sz="2400" dirty="0"/>
              <a:t>representantes y los Servidores Públicos </a:t>
            </a:r>
            <a:r>
              <a:rPr lang="es-ES_tradnl" sz="2400" dirty="0" smtClean="0"/>
              <a:t>facultados </a:t>
            </a:r>
            <a:r>
              <a:rPr lang="es-ES_tradnl" sz="2400" dirty="0"/>
              <a:t>para ello.</a:t>
            </a:r>
            <a:endParaRPr lang="es-MX" sz="2400" dirty="0"/>
          </a:p>
        </p:txBody>
      </p:sp>
    </p:spTree>
    <p:extLst>
      <p:ext uri="{BB962C8B-B14F-4D97-AF65-F5344CB8AC3E}">
        <p14:creationId xmlns:p14="http://schemas.microsoft.com/office/powerpoint/2010/main" val="1991656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472046" y="1054755"/>
            <a:ext cx="5692140" cy="650656"/>
          </a:xfrm>
        </p:spPr>
        <p:txBody>
          <a:bodyPr>
            <a:normAutofit/>
          </a:bodyPr>
          <a:lstStyle/>
          <a:p>
            <a:pPr algn="r"/>
            <a:r>
              <a:rPr lang="es-MX" sz="3600" b="1" dirty="0">
                <a:solidFill>
                  <a:srgbClr val="00B0F0"/>
                </a:solidFill>
                <a:latin typeface="+mn-lt"/>
              </a:rPr>
              <a:t>Información Confidencial</a:t>
            </a:r>
          </a:p>
        </p:txBody>
      </p:sp>
      <p:sp>
        <p:nvSpPr>
          <p:cNvPr id="3" name="Marcador de contenido 2"/>
          <p:cNvSpPr>
            <a:spLocks noGrp="1"/>
          </p:cNvSpPr>
          <p:nvPr>
            <p:ph idx="1"/>
          </p:nvPr>
        </p:nvSpPr>
        <p:spPr>
          <a:xfrm>
            <a:off x="1191064" y="2091075"/>
            <a:ext cx="10058400" cy="4023360"/>
          </a:xfrm>
        </p:spPr>
        <p:txBody>
          <a:bodyPr>
            <a:noAutofit/>
          </a:bodyPr>
          <a:lstStyle/>
          <a:p>
            <a:r>
              <a:rPr lang="es-ES_tradnl" sz="2400" b="1" dirty="0" smtClean="0">
                <a:solidFill>
                  <a:schemeClr val="tx1"/>
                </a:solidFill>
              </a:rPr>
              <a:t>No </a:t>
            </a:r>
            <a:r>
              <a:rPr lang="es-ES_tradnl" sz="2400" b="1" dirty="0">
                <a:solidFill>
                  <a:schemeClr val="tx1"/>
                </a:solidFill>
              </a:rPr>
              <a:t>se requerirá el consentimiento </a:t>
            </a:r>
            <a:r>
              <a:rPr lang="es-ES_tradnl" sz="2400" b="1" dirty="0" smtClean="0">
                <a:solidFill>
                  <a:schemeClr val="tx1"/>
                </a:solidFill>
              </a:rPr>
              <a:t>cuando:</a:t>
            </a:r>
            <a:r>
              <a:rPr lang="es-ES_tradnl" sz="1200" dirty="0" smtClean="0">
                <a:solidFill>
                  <a:schemeClr val="tx1"/>
                </a:solidFill>
              </a:rPr>
              <a:t>(Artículo </a:t>
            </a:r>
            <a:r>
              <a:rPr lang="es-ES_tradnl" sz="1200" dirty="0">
                <a:solidFill>
                  <a:schemeClr val="tx1"/>
                </a:solidFill>
              </a:rPr>
              <a:t>16 de la LPDPDF)</a:t>
            </a:r>
            <a:r>
              <a:rPr lang="es-ES_tradnl" sz="2400" dirty="0">
                <a:solidFill>
                  <a:schemeClr val="tx1"/>
                </a:solidFill>
              </a:rPr>
              <a:t>:</a:t>
            </a:r>
          </a:p>
          <a:p>
            <a:pPr marL="0" indent="0" algn="just">
              <a:buNone/>
            </a:pPr>
            <a:endParaRPr lang="es-ES_tradnl" sz="900" dirty="0">
              <a:solidFill>
                <a:schemeClr val="tx1"/>
              </a:solidFill>
            </a:endParaRPr>
          </a:p>
          <a:p>
            <a:pPr algn="just">
              <a:buFont typeface="Wingdings" panose="05000000000000000000" pitchFamily="2" charset="2"/>
              <a:buChar char="ü"/>
            </a:pPr>
            <a:r>
              <a:rPr lang="es-ES_tradnl" sz="2400" dirty="0" smtClean="0">
                <a:solidFill>
                  <a:schemeClr val="tx1"/>
                </a:solidFill>
              </a:rPr>
              <a:t>La </a:t>
            </a:r>
            <a:r>
              <a:rPr lang="es-ES_tradnl" sz="2400" dirty="0">
                <a:solidFill>
                  <a:schemeClr val="tx1"/>
                </a:solidFill>
              </a:rPr>
              <a:t>información se encuentre en registros públicos o fuentes de acceso público.</a:t>
            </a:r>
          </a:p>
          <a:p>
            <a:pPr algn="just">
              <a:buFont typeface="Wingdings" panose="05000000000000000000" pitchFamily="2" charset="2"/>
              <a:buChar char="ü"/>
            </a:pPr>
            <a:endParaRPr lang="es-MX" sz="900" dirty="0">
              <a:solidFill>
                <a:schemeClr val="tx1"/>
              </a:solidFill>
            </a:endParaRPr>
          </a:p>
          <a:p>
            <a:pPr algn="just">
              <a:buFont typeface="Wingdings" panose="05000000000000000000" pitchFamily="2" charset="2"/>
              <a:buChar char="ü"/>
            </a:pPr>
            <a:r>
              <a:rPr lang="es-ES_tradnl" sz="2400" dirty="0" smtClean="0">
                <a:solidFill>
                  <a:schemeClr val="tx1"/>
                </a:solidFill>
              </a:rPr>
              <a:t>Por </a:t>
            </a:r>
            <a:r>
              <a:rPr lang="es-ES_tradnl" sz="2400" dirty="0">
                <a:solidFill>
                  <a:schemeClr val="tx1"/>
                </a:solidFill>
              </a:rPr>
              <a:t>ley tenga el carácter de pública.      </a:t>
            </a:r>
          </a:p>
          <a:p>
            <a:pPr algn="just">
              <a:buFont typeface="Wingdings" panose="05000000000000000000" pitchFamily="2" charset="2"/>
              <a:buChar char="ü"/>
            </a:pPr>
            <a:endParaRPr lang="es-MX" sz="900" dirty="0">
              <a:solidFill>
                <a:schemeClr val="tx1"/>
              </a:solidFill>
            </a:endParaRPr>
          </a:p>
          <a:p>
            <a:pPr algn="just">
              <a:buFont typeface="Wingdings" panose="05000000000000000000" pitchFamily="2" charset="2"/>
              <a:buChar char="ü"/>
            </a:pPr>
            <a:r>
              <a:rPr lang="es-ES_tradnl" sz="2400" dirty="0" smtClean="0">
                <a:solidFill>
                  <a:schemeClr val="tx1"/>
                </a:solidFill>
              </a:rPr>
              <a:t>Exista </a:t>
            </a:r>
            <a:r>
              <a:rPr lang="es-ES_tradnl" sz="2400" dirty="0">
                <a:solidFill>
                  <a:schemeClr val="tx1"/>
                </a:solidFill>
              </a:rPr>
              <a:t>una orden judicial.</a:t>
            </a:r>
            <a:endParaRPr lang="es-MX" sz="2400" dirty="0">
              <a:solidFill>
                <a:schemeClr val="tx1"/>
              </a:solidFill>
            </a:endParaRPr>
          </a:p>
          <a:p>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723" y="3812748"/>
            <a:ext cx="3165230" cy="1916023"/>
          </a:xfrm>
          <a:prstGeom prst="rect">
            <a:avLst/>
          </a:prstGeom>
        </p:spPr>
      </p:pic>
      <p:sp>
        <p:nvSpPr>
          <p:cNvPr id="5" name="Rectángulo 4"/>
          <p:cNvSpPr/>
          <p:nvPr/>
        </p:nvSpPr>
        <p:spPr>
          <a:xfrm>
            <a:off x="9012514" y="6500098"/>
            <a:ext cx="1326004" cy="369332"/>
          </a:xfrm>
          <a:prstGeom prst="rect">
            <a:avLst/>
          </a:prstGeom>
        </p:spPr>
        <p:txBody>
          <a:bodyPr wrap="none">
            <a:spAutoFit/>
          </a:bodyPr>
          <a:lstStyle/>
          <a:p>
            <a:r>
              <a:rPr lang="es-ES_tradnl" dirty="0">
                <a:solidFill>
                  <a:schemeClr val="bg1">
                    <a:lumMod val="95000"/>
                  </a:schemeClr>
                </a:solidFill>
              </a:rPr>
              <a:t>Artículo 191</a:t>
            </a:r>
            <a:endParaRPr lang="es-MX" dirty="0">
              <a:solidFill>
                <a:schemeClr val="bg1">
                  <a:lumMod val="95000"/>
                </a:schemeClr>
              </a:solidFill>
            </a:endParaRPr>
          </a:p>
        </p:txBody>
      </p:sp>
      <p:sp>
        <p:nvSpPr>
          <p:cNvPr id="8" name="Flecha derecha 7"/>
          <p:cNvSpPr/>
          <p:nvPr/>
        </p:nvSpPr>
        <p:spPr>
          <a:xfrm>
            <a:off x="11164186" y="5431316"/>
            <a:ext cx="524710" cy="29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18561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68406" y="650119"/>
            <a:ext cx="7429499" cy="1044286"/>
          </a:xfrm>
        </p:spPr>
        <p:txBody>
          <a:bodyPr>
            <a:noAutofit/>
          </a:bodyPr>
          <a:lstStyle/>
          <a:p>
            <a:pPr algn="r"/>
            <a:r>
              <a:rPr lang="es-MX" sz="3600" b="1" dirty="0" smtClean="0">
                <a:ln/>
                <a:solidFill>
                  <a:schemeClr val="accent5">
                    <a:lumMod val="75000"/>
                  </a:schemeClr>
                </a:solidFill>
                <a:latin typeface="+mn-lt"/>
              </a:rPr>
              <a:t>Objetivos</a:t>
            </a:r>
            <a:endParaRPr lang="es-MX" sz="3600" dirty="0">
              <a:solidFill>
                <a:schemeClr val="accent5">
                  <a:lumMod val="75000"/>
                </a:schemeClr>
              </a:solidFill>
              <a:latin typeface="+mn-lt"/>
            </a:endParaRPr>
          </a:p>
        </p:txBody>
      </p:sp>
      <p:sp>
        <p:nvSpPr>
          <p:cNvPr id="3" name="Marcador de contenido 2"/>
          <p:cNvSpPr>
            <a:spLocks noGrp="1"/>
          </p:cNvSpPr>
          <p:nvPr>
            <p:ph idx="1"/>
          </p:nvPr>
        </p:nvSpPr>
        <p:spPr>
          <a:xfrm>
            <a:off x="1250491" y="2183032"/>
            <a:ext cx="9847414" cy="3015269"/>
          </a:xfrm>
        </p:spPr>
        <p:txBody>
          <a:bodyPr>
            <a:noAutofit/>
          </a:bodyPr>
          <a:lstStyle/>
          <a:p>
            <a:pPr marL="0" indent="0" algn="just">
              <a:buClr>
                <a:schemeClr val="accent6">
                  <a:lumMod val="60000"/>
                  <a:lumOff val="40000"/>
                </a:schemeClr>
              </a:buClr>
              <a:buNone/>
            </a:pPr>
            <a:r>
              <a:rPr lang="es-ES" sz="3200" dirty="0">
                <a:solidFill>
                  <a:schemeClr val="accent5">
                    <a:lumMod val="75000"/>
                  </a:schemeClr>
                </a:solidFill>
                <a:latin typeface="Calibri" panose="020F0502020204030204" pitchFamily="34" charset="0"/>
              </a:rPr>
              <a:t>Al finalizar el curso las personas servidoras públicas </a:t>
            </a:r>
            <a:r>
              <a:rPr lang="es-ES" sz="3200" dirty="0" smtClean="0">
                <a:solidFill>
                  <a:schemeClr val="accent5">
                    <a:lumMod val="75000"/>
                  </a:schemeClr>
                </a:solidFill>
                <a:latin typeface="Calibri" panose="020F0502020204030204" pitchFamily="34" charset="0"/>
              </a:rPr>
              <a:t>podrán:</a:t>
            </a:r>
          </a:p>
          <a:p>
            <a:pPr marL="0" indent="0" algn="just">
              <a:buClr>
                <a:schemeClr val="accent6">
                  <a:lumMod val="60000"/>
                  <a:lumOff val="40000"/>
                </a:schemeClr>
              </a:buClr>
              <a:buNone/>
            </a:pPr>
            <a:endParaRPr lang="es-ES" sz="1000" dirty="0" smtClean="0">
              <a:solidFill>
                <a:schemeClr val="accent5">
                  <a:lumMod val="75000"/>
                </a:schemeClr>
              </a:solidFill>
              <a:latin typeface="Calibri" panose="020F0502020204030204" pitchFamily="34" charset="0"/>
            </a:endParaRPr>
          </a:p>
          <a:p>
            <a:pPr marL="0" indent="0" algn="just">
              <a:buClr>
                <a:schemeClr val="accent6">
                  <a:lumMod val="60000"/>
                  <a:lumOff val="40000"/>
                </a:schemeClr>
              </a:buClr>
              <a:buNone/>
            </a:pPr>
            <a:r>
              <a:rPr lang="es-ES" sz="3200" dirty="0" smtClean="0">
                <a:solidFill>
                  <a:schemeClr val="accent5">
                    <a:lumMod val="75000"/>
                  </a:schemeClr>
                </a:solidFill>
                <a:latin typeface="Calibri" panose="020F0502020204030204" pitchFamily="34" charset="0"/>
              </a:rPr>
              <a:t>Conocer </a:t>
            </a:r>
            <a:r>
              <a:rPr lang="es-ES" sz="3200" dirty="0">
                <a:solidFill>
                  <a:schemeClr val="accent5">
                    <a:lumMod val="75000"/>
                  </a:schemeClr>
                </a:solidFill>
                <a:latin typeface="Calibri" panose="020F0502020204030204" pitchFamily="34" charset="0"/>
              </a:rPr>
              <a:t>los </a:t>
            </a:r>
            <a:r>
              <a:rPr lang="es-ES" sz="3200" b="1" dirty="0">
                <a:solidFill>
                  <a:schemeClr val="accent5">
                    <a:lumMod val="75000"/>
                  </a:schemeClr>
                </a:solidFill>
                <a:latin typeface="Calibri" panose="020F0502020204030204" pitchFamily="34" charset="0"/>
              </a:rPr>
              <a:t>aspectos relevantes </a:t>
            </a:r>
            <a:r>
              <a:rPr lang="es-ES" sz="3200" dirty="0">
                <a:solidFill>
                  <a:schemeClr val="accent5">
                    <a:lumMod val="75000"/>
                  </a:schemeClr>
                </a:solidFill>
                <a:latin typeface="Calibri" panose="020F0502020204030204" pitchFamily="34" charset="0"/>
              </a:rPr>
              <a:t>que establece </a:t>
            </a:r>
            <a:r>
              <a:rPr lang="es-ES" sz="3200" b="1" dirty="0">
                <a:solidFill>
                  <a:schemeClr val="accent5">
                    <a:lumMod val="75000"/>
                  </a:schemeClr>
                </a:solidFill>
                <a:latin typeface="Calibri" panose="020F0502020204030204" pitchFamily="34" charset="0"/>
              </a:rPr>
              <a:t>la Ley </a:t>
            </a:r>
            <a:r>
              <a:rPr lang="es-ES" sz="3200" dirty="0">
                <a:solidFill>
                  <a:schemeClr val="accent5">
                    <a:lumMod val="75000"/>
                  </a:schemeClr>
                </a:solidFill>
                <a:latin typeface="Calibri" panose="020F0502020204030204" pitchFamily="34" charset="0"/>
              </a:rPr>
              <a:t>de Transparencia, Acceso a la Información Pública y Rendición de Cuentas de la Ciudad de México, </a:t>
            </a:r>
            <a:r>
              <a:rPr lang="es-ES" sz="3200" b="1" dirty="0" smtClean="0">
                <a:solidFill>
                  <a:schemeClr val="accent5">
                    <a:lumMod val="75000"/>
                  </a:schemeClr>
                </a:solidFill>
                <a:latin typeface="Calibri" panose="020F0502020204030204" pitchFamily="34" charset="0"/>
              </a:rPr>
              <a:t>para garantizar </a:t>
            </a:r>
            <a:r>
              <a:rPr lang="es-ES" sz="3200" b="1" dirty="0">
                <a:solidFill>
                  <a:schemeClr val="accent5">
                    <a:lumMod val="75000"/>
                  </a:schemeClr>
                </a:solidFill>
                <a:latin typeface="Calibri" panose="020F0502020204030204" pitchFamily="34" charset="0"/>
              </a:rPr>
              <a:t>el ejercicio del derecho de acceso a la información pública</a:t>
            </a:r>
            <a:r>
              <a:rPr lang="es-ES" sz="3200" dirty="0">
                <a:solidFill>
                  <a:schemeClr val="accent5">
                    <a:lumMod val="75000"/>
                  </a:schemeClr>
                </a:solidFill>
                <a:latin typeface="Calibri" panose="020F0502020204030204" pitchFamily="34" charset="0"/>
              </a:rPr>
              <a:t>.</a:t>
            </a:r>
          </a:p>
          <a:p>
            <a:pPr marL="270272" indent="0" algn="just">
              <a:buClr>
                <a:schemeClr val="accent6">
                  <a:lumMod val="60000"/>
                  <a:lumOff val="40000"/>
                </a:schemeClr>
              </a:buClr>
              <a:buNone/>
            </a:pPr>
            <a:endParaRPr lang="es-ES" sz="3200" dirty="0">
              <a:solidFill>
                <a:schemeClr val="accent5">
                  <a:lumMod val="75000"/>
                </a:schemeClr>
              </a:solidFill>
              <a:latin typeface="Calibri" panose="020F0502020204030204" pitchFamily="34" charset="0"/>
            </a:endParaRPr>
          </a:p>
          <a:p>
            <a:pPr marL="270272" indent="0" algn="just">
              <a:buClr>
                <a:schemeClr val="accent6">
                  <a:lumMod val="60000"/>
                  <a:lumOff val="40000"/>
                </a:schemeClr>
              </a:buClr>
              <a:buNone/>
            </a:pPr>
            <a:endParaRPr lang="es-ES" sz="3200" dirty="0">
              <a:solidFill>
                <a:schemeClr val="accent5">
                  <a:lumMod val="75000"/>
                </a:schemeClr>
              </a:solidFill>
              <a:latin typeface="Calibri" panose="020F0502020204030204" pitchFamily="34" charset="0"/>
            </a:endParaRPr>
          </a:p>
          <a:p>
            <a:pPr lvl="0" algn="just">
              <a:buClr>
                <a:schemeClr val="accent6">
                  <a:lumMod val="60000"/>
                  <a:lumOff val="40000"/>
                </a:schemeClr>
              </a:buClr>
              <a:buFont typeface="Wingdings" panose="05000000000000000000" pitchFamily="2" charset="2"/>
              <a:buChar char="v"/>
            </a:pPr>
            <a:endParaRPr lang="es-ES" sz="3200" dirty="0">
              <a:solidFill>
                <a:schemeClr val="accent5">
                  <a:lumMod val="75000"/>
                </a:schemeClr>
              </a:solidFill>
              <a:latin typeface="Calibri" panose="020F0502020204030204" pitchFamily="34" charset="0"/>
            </a:endParaRPr>
          </a:p>
          <a:p>
            <a:pPr lvl="0" algn="just">
              <a:buClr>
                <a:schemeClr val="accent6">
                  <a:lumMod val="60000"/>
                  <a:lumOff val="40000"/>
                </a:schemeClr>
              </a:buClr>
              <a:buFont typeface="Wingdings" panose="05000000000000000000" pitchFamily="2" charset="2"/>
              <a:buChar char="v"/>
            </a:pPr>
            <a:endParaRPr lang="es-ES" sz="3200" dirty="0">
              <a:solidFill>
                <a:schemeClr val="accent5">
                  <a:lumMod val="75000"/>
                </a:schemeClr>
              </a:solidFill>
              <a:latin typeface="Calibri" panose="020F0502020204030204" pitchFamily="34" charset="0"/>
            </a:endParaRPr>
          </a:p>
          <a:p>
            <a:pPr lvl="0" algn="just">
              <a:buClr>
                <a:schemeClr val="accent6">
                  <a:lumMod val="60000"/>
                  <a:lumOff val="40000"/>
                </a:schemeClr>
              </a:buClr>
              <a:buFont typeface="Wingdings" panose="05000000000000000000" pitchFamily="2" charset="2"/>
              <a:buChar char="v"/>
            </a:pPr>
            <a:endParaRPr lang="es-MX" sz="3200"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1469368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463540" y="1091245"/>
            <a:ext cx="5692140" cy="650656"/>
          </a:xfrm>
        </p:spPr>
        <p:txBody>
          <a:bodyPr>
            <a:normAutofit/>
          </a:bodyPr>
          <a:lstStyle/>
          <a:p>
            <a:pPr algn="ctr"/>
            <a:r>
              <a:rPr lang="es-MX" sz="3600" b="1" dirty="0">
                <a:solidFill>
                  <a:srgbClr val="00B0F0"/>
                </a:solidFill>
                <a:latin typeface="+mn-lt"/>
              </a:rPr>
              <a:t>Información Confidencial</a:t>
            </a:r>
          </a:p>
        </p:txBody>
      </p:sp>
      <p:sp>
        <p:nvSpPr>
          <p:cNvPr id="3" name="Marcador de contenido 2"/>
          <p:cNvSpPr>
            <a:spLocks noGrp="1"/>
          </p:cNvSpPr>
          <p:nvPr>
            <p:ph idx="1"/>
          </p:nvPr>
        </p:nvSpPr>
        <p:spPr>
          <a:xfrm>
            <a:off x="1097280" y="2875019"/>
            <a:ext cx="10058400" cy="2575954"/>
          </a:xfrm>
        </p:spPr>
        <p:txBody>
          <a:bodyPr>
            <a:normAutofit lnSpcReduction="10000"/>
          </a:bodyPr>
          <a:lstStyle/>
          <a:p>
            <a:pPr algn="just">
              <a:lnSpc>
                <a:spcPct val="150000"/>
              </a:lnSpc>
              <a:buFont typeface="Wingdings" panose="05000000000000000000" pitchFamily="2" charset="2"/>
              <a:buChar char="v"/>
            </a:pPr>
            <a:r>
              <a:rPr lang="es-ES_tradnl" sz="2600" dirty="0">
                <a:solidFill>
                  <a:schemeClr val="tx1"/>
                </a:solidFill>
              </a:rPr>
              <a:t>Por razones de salubridad general, o para proteger los derechos de </a:t>
            </a:r>
            <a:r>
              <a:rPr lang="es-ES_tradnl" sz="2600" dirty="0" smtClean="0">
                <a:solidFill>
                  <a:schemeClr val="tx1"/>
                </a:solidFill>
              </a:rPr>
              <a:t>terceros. </a:t>
            </a:r>
          </a:p>
          <a:p>
            <a:pPr algn="just">
              <a:lnSpc>
                <a:spcPct val="150000"/>
              </a:lnSpc>
              <a:buFont typeface="Wingdings" panose="05000000000000000000" pitchFamily="2" charset="2"/>
              <a:buChar char="v"/>
            </a:pPr>
            <a:r>
              <a:rPr lang="es-ES_tradnl" sz="2600" dirty="0" smtClean="0">
                <a:solidFill>
                  <a:schemeClr val="tx1"/>
                </a:solidFill>
              </a:rPr>
              <a:t>Cuando se transmita entre sujetos obligados y entre éstos y sujetos de derecho internacional.  </a:t>
            </a:r>
            <a:endParaRPr lang="es-MX" sz="2600" dirty="0"/>
          </a:p>
        </p:txBody>
      </p:sp>
      <p:sp>
        <p:nvSpPr>
          <p:cNvPr id="8" name="Rectángulo 7"/>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191</a:t>
            </a:r>
            <a:endParaRPr lang="es-MX" dirty="0">
              <a:solidFill>
                <a:schemeClr val="bg1">
                  <a:lumMod val="95000"/>
                </a:schemeClr>
              </a:solidFill>
            </a:endParaRPr>
          </a:p>
        </p:txBody>
      </p:sp>
      <p:sp>
        <p:nvSpPr>
          <p:cNvPr id="2" name="Rectángulo 1"/>
          <p:cNvSpPr/>
          <p:nvPr/>
        </p:nvSpPr>
        <p:spPr>
          <a:xfrm>
            <a:off x="1097280" y="1952391"/>
            <a:ext cx="5504199" cy="461665"/>
          </a:xfrm>
          <a:prstGeom prst="rect">
            <a:avLst/>
          </a:prstGeom>
        </p:spPr>
        <p:txBody>
          <a:bodyPr wrap="none">
            <a:spAutoFit/>
          </a:bodyPr>
          <a:lstStyle/>
          <a:p>
            <a:r>
              <a:rPr lang="es-ES_tradnl" sz="2400" dirty="0"/>
              <a:t>No se requerirá el consentimiento </a:t>
            </a:r>
            <a:r>
              <a:rPr lang="es-ES_tradnl" sz="2400" dirty="0" smtClean="0"/>
              <a:t>cuando:</a:t>
            </a:r>
            <a:endParaRPr lang="es-MX" sz="2400" dirty="0"/>
          </a:p>
        </p:txBody>
      </p:sp>
    </p:spTree>
    <p:extLst>
      <p:ext uri="{BB962C8B-B14F-4D97-AF65-F5344CB8AC3E}">
        <p14:creationId xmlns:p14="http://schemas.microsoft.com/office/powerpoint/2010/main" val="2686871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ES_tradnl" sz="3000" dirty="0">
              <a:solidFill>
                <a:schemeClr val="tx1"/>
              </a:solidFill>
            </a:endParaRPr>
          </a:p>
          <a:p>
            <a:pPr algn="ctr"/>
            <a:r>
              <a:rPr lang="es-MX" sz="3000" b="1" dirty="0">
                <a:solidFill>
                  <a:srgbClr val="00B0F0"/>
                </a:solidFill>
              </a:rPr>
              <a:t>Tema 7 </a:t>
            </a:r>
            <a:br>
              <a:rPr lang="es-MX" sz="3000" b="1" dirty="0">
                <a:solidFill>
                  <a:srgbClr val="00B0F0"/>
                </a:solidFill>
              </a:rPr>
            </a:br>
            <a:r>
              <a:rPr lang="es-MX" sz="3000" b="1" dirty="0">
                <a:solidFill>
                  <a:srgbClr val="00B0F0"/>
                </a:solidFill>
              </a:rPr>
              <a:t>Procedimiento de Acceso a la Información </a:t>
            </a:r>
          </a:p>
          <a:p>
            <a:pPr algn="ctr"/>
            <a:r>
              <a:rPr lang="es-MX" sz="3000" dirty="0">
                <a:solidFill>
                  <a:schemeClr val="tx1"/>
                </a:solidFill>
              </a:rPr>
              <a:t/>
            </a:r>
            <a:br>
              <a:rPr lang="es-MX" sz="3000" dirty="0">
                <a:solidFill>
                  <a:schemeClr val="tx1"/>
                </a:solidFill>
              </a:rPr>
            </a:br>
            <a:endParaRPr lang="es-MX" sz="30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23" y="4013816"/>
            <a:ext cx="2707481" cy="950119"/>
          </a:xfrm>
          <a:prstGeom prst="rect">
            <a:avLst/>
          </a:prstGeom>
        </p:spPr>
      </p:pic>
    </p:spTree>
    <p:extLst>
      <p:ext uri="{BB962C8B-B14F-4D97-AF65-F5344CB8AC3E}">
        <p14:creationId xmlns:p14="http://schemas.microsoft.com/office/powerpoint/2010/main" val="2609153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9077" y="1832901"/>
            <a:ext cx="9877176" cy="2300597"/>
          </a:xfrm>
        </p:spPr>
        <p:txBody>
          <a:bodyPr>
            <a:noAutofit/>
          </a:bodyPr>
          <a:lstStyle/>
          <a:p>
            <a:pPr>
              <a:buFont typeface="Wingdings" panose="05000000000000000000" pitchFamily="2" charset="2"/>
              <a:buChar char="v"/>
            </a:pPr>
            <a:r>
              <a:rPr lang="es-MX" sz="2800" b="1" dirty="0" smtClean="0">
                <a:solidFill>
                  <a:schemeClr val="tx1"/>
                </a:solidFill>
              </a:rPr>
              <a:t>Por </a:t>
            </a:r>
            <a:r>
              <a:rPr lang="es-MX" sz="2800" b="1" dirty="0">
                <a:solidFill>
                  <a:schemeClr val="tx1"/>
                </a:solidFill>
              </a:rPr>
              <a:t>Internet</a:t>
            </a:r>
            <a:r>
              <a:rPr lang="es-MX" sz="2800" dirty="0">
                <a:solidFill>
                  <a:schemeClr val="tx1"/>
                </a:solidFill>
              </a:rPr>
              <a:t>: Plataforma (INFOMEX)</a:t>
            </a:r>
          </a:p>
          <a:p>
            <a:pPr>
              <a:buFont typeface="Wingdings" panose="05000000000000000000" pitchFamily="2" charset="2"/>
              <a:buChar char="v"/>
            </a:pPr>
            <a:endParaRPr lang="es-MX" sz="900" dirty="0">
              <a:solidFill>
                <a:schemeClr val="tx1"/>
              </a:solidFill>
            </a:endParaRPr>
          </a:p>
          <a:p>
            <a:pPr>
              <a:buFont typeface="Wingdings" panose="05000000000000000000" pitchFamily="2" charset="2"/>
              <a:buChar char="v"/>
            </a:pPr>
            <a:r>
              <a:rPr lang="es-MX" sz="2800" b="1" dirty="0">
                <a:solidFill>
                  <a:schemeClr val="tx1"/>
                </a:solidFill>
              </a:rPr>
              <a:t>Por teléfono</a:t>
            </a:r>
            <a:r>
              <a:rPr lang="es-MX" sz="2800" dirty="0">
                <a:solidFill>
                  <a:schemeClr val="tx1"/>
                </a:solidFill>
              </a:rPr>
              <a:t>: TEL-INFO (5636-4636)      </a:t>
            </a:r>
          </a:p>
          <a:p>
            <a:pPr marL="562356" lvl="4" indent="0">
              <a:buNone/>
            </a:pPr>
            <a:endParaRPr lang="es-MX" sz="900" dirty="0">
              <a:solidFill>
                <a:schemeClr val="tx1"/>
              </a:solidFill>
            </a:endParaRPr>
          </a:p>
          <a:p>
            <a:pPr>
              <a:buFont typeface="Wingdings" panose="05000000000000000000" pitchFamily="2" charset="2"/>
              <a:buChar char="v"/>
            </a:pPr>
            <a:r>
              <a:rPr lang="es-MX" sz="2800" b="1" dirty="0">
                <a:solidFill>
                  <a:schemeClr val="tx1"/>
                </a:solidFill>
              </a:rPr>
              <a:t>Unidad de Transparencia </a:t>
            </a:r>
            <a:r>
              <a:rPr lang="es-MX" sz="2800" dirty="0">
                <a:solidFill>
                  <a:schemeClr val="tx1"/>
                </a:solidFill>
              </a:rPr>
              <a:t>(UT):</a:t>
            </a:r>
          </a:p>
          <a:p>
            <a:pPr marL="0" indent="0">
              <a:buNone/>
            </a:pPr>
            <a:r>
              <a:rPr lang="es-MX" sz="1800" dirty="0">
                <a:solidFill>
                  <a:schemeClr val="tx1"/>
                </a:solidFill>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949" y="1961214"/>
            <a:ext cx="2297817" cy="229781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573" y="4323713"/>
            <a:ext cx="3067714" cy="1899889"/>
          </a:xfrm>
          <a:prstGeom prst="rect">
            <a:avLst/>
          </a:prstGeom>
        </p:spPr>
      </p:pic>
      <p:sp>
        <p:nvSpPr>
          <p:cNvPr id="9" name="Rectángulo 8"/>
          <p:cNvSpPr/>
          <p:nvPr/>
        </p:nvSpPr>
        <p:spPr>
          <a:xfrm>
            <a:off x="4705881" y="1226160"/>
            <a:ext cx="6503670" cy="523220"/>
          </a:xfrm>
          <a:prstGeom prst="rect">
            <a:avLst/>
          </a:prstGeom>
        </p:spPr>
        <p:txBody>
          <a:bodyPr wrap="square">
            <a:spAutoFit/>
          </a:bodyPr>
          <a:lstStyle/>
          <a:p>
            <a:pPr algn="r"/>
            <a:r>
              <a:rPr lang="es-MX" sz="2800" b="1" dirty="0">
                <a:solidFill>
                  <a:srgbClr val="00B0F0"/>
                </a:solidFill>
              </a:rPr>
              <a:t>Procedimiento de Acceso a la Información</a:t>
            </a:r>
            <a:endParaRPr lang="es-MX" sz="2800" dirty="0"/>
          </a:p>
        </p:txBody>
      </p:sp>
      <p:sp>
        <p:nvSpPr>
          <p:cNvPr id="7" name="Rectángulo 6"/>
          <p:cNvSpPr/>
          <p:nvPr/>
        </p:nvSpPr>
        <p:spPr>
          <a:xfrm>
            <a:off x="10365325" y="6400986"/>
            <a:ext cx="1326004" cy="369332"/>
          </a:xfrm>
          <a:prstGeom prst="rect">
            <a:avLst/>
          </a:prstGeom>
        </p:spPr>
        <p:txBody>
          <a:bodyPr wrap="none">
            <a:spAutoFit/>
          </a:bodyPr>
          <a:lstStyle/>
          <a:p>
            <a:r>
              <a:rPr lang="es-ES_tradnl" dirty="0">
                <a:solidFill>
                  <a:schemeClr val="bg1">
                    <a:lumMod val="95000"/>
                  </a:schemeClr>
                </a:solidFill>
              </a:rPr>
              <a:t>Artículo 196</a:t>
            </a:r>
            <a:endParaRPr lang="es-MX" dirty="0">
              <a:solidFill>
                <a:schemeClr val="bg1">
                  <a:lumMod val="95000"/>
                </a:schemeClr>
              </a:solidFill>
            </a:endParaRPr>
          </a:p>
        </p:txBody>
      </p:sp>
      <p:sp>
        <p:nvSpPr>
          <p:cNvPr id="2" name="Rectángulo 1"/>
          <p:cNvSpPr/>
          <p:nvPr/>
        </p:nvSpPr>
        <p:spPr>
          <a:xfrm>
            <a:off x="5421326" y="4378473"/>
            <a:ext cx="6418577" cy="2123658"/>
          </a:xfrm>
          <a:prstGeom prst="rect">
            <a:avLst/>
          </a:prstGeom>
        </p:spPr>
        <p:txBody>
          <a:bodyPr wrap="square" numCol="2">
            <a:spAutoFit/>
          </a:bodyPr>
          <a:lstStyle/>
          <a:p>
            <a:pPr marL="285750" indent="-285750">
              <a:buClr>
                <a:schemeClr val="accent1">
                  <a:lumMod val="60000"/>
                  <a:lumOff val="40000"/>
                </a:schemeClr>
              </a:buClr>
              <a:buFont typeface="Wingdings" panose="05000000000000000000" pitchFamily="2" charset="2"/>
              <a:buChar char="ü"/>
            </a:pPr>
            <a:r>
              <a:rPr lang="es-MX" sz="2200" dirty="0"/>
              <a:t>Por </a:t>
            </a:r>
            <a:r>
              <a:rPr lang="es-MX" sz="2200" dirty="0" smtClean="0"/>
              <a:t>escrito</a:t>
            </a:r>
          </a:p>
          <a:p>
            <a:pPr marL="285750" indent="-285750">
              <a:buClr>
                <a:schemeClr val="accent1">
                  <a:lumMod val="60000"/>
                  <a:lumOff val="40000"/>
                </a:schemeClr>
              </a:buClr>
              <a:buFont typeface="Wingdings" panose="05000000000000000000" pitchFamily="2" charset="2"/>
              <a:buChar char="ü"/>
            </a:pPr>
            <a:endParaRPr lang="es-MX" sz="2200" dirty="0"/>
          </a:p>
          <a:p>
            <a:pPr marL="285750" indent="-285750">
              <a:buClr>
                <a:schemeClr val="accent1">
                  <a:lumMod val="60000"/>
                  <a:lumOff val="40000"/>
                </a:schemeClr>
              </a:buClr>
              <a:buFont typeface="Wingdings" panose="05000000000000000000" pitchFamily="2" charset="2"/>
              <a:buChar char="ü"/>
            </a:pPr>
            <a:r>
              <a:rPr lang="es-MX" sz="2200" dirty="0"/>
              <a:t>Por correo </a:t>
            </a:r>
            <a:r>
              <a:rPr lang="es-MX" sz="2200" dirty="0" smtClean="0"/>
              <a:t>electrónico</a:t>
            </a:r>
          </a:p>
          <a:p>
            <a:pPr marL="285750" indent="-285750">
              <a:buClr>
                <a:schemeClr val="accent1">
                  <a:lumMod val="60000"/>
                  <a:lumOff val="40000"/>
                </a:schemeClr>
              </a:buClr>
              <a:buFont typeface="Wingdings" panose="05000000000000000000" pitchFamily="2" charset="2"/>
              <a:buChar char="ü"/>
            </a:pPr>
            <a:endParaRPr lang="es-MX" sz="2200" dirty="0"/>
          </a:p>
          <a:p>
            <a:pPr marL="285750" indent="-285750">
              <a:buClr>
                <a:schemeClr val="accent1">
                  <a:lumMod val="60000"/>
                  <a:lumOff val="40000"/>
                </a:schemeClr>
              </a:buClr>
              <a:buFont typeface="Wingdings" panose="05000000000000000000" pitchFamily="2" charset="2"/>
              <a:buChar char="ü"/>
            </a:pPr>
            <a:r>
              <a:rPr lang="es-MX" sz="2200" dirty="0" smtClean="0"/>
              <a:t>Verbalmente</a:t>
            </a:r>
          </a:p>
          <a:p>
            <a:pPr>
              <a:buClr>
                <a:schemeClr val="accent1">
                  <a:lumMod val="60000"/>
                  <a:lumOff val="40000"/>
                </a:schemeClr>
              </a:buClr>
            </a:pPr>
            <a:endParaRPr lang="es-MX" sz="2200" dirty="0"/>
          </a:p>
          <a:p>
            <a:pPr marL="285750" indent="-285750">
              <a:buClr>
                <a:schemeClr val="accent1">
                  <a:lumMod val="60000"/>
                  <a:lumOff val="40000"/>
                </a:schemeClr>
              </a:buClr>
              <a:buFont typeface="Wingdings" panose="05000000000000000000" pitchFamily="2" charset="2"/>
              <a:buChar char="ü"/>
            </a:pPr>
            <a:r>
              <a:rPr lang="es-MX" sz="2200" dirty="0" smtClean="0"/>
              <a:t>Fax</a:t>
            </a:r>
          </a:p>
          <a:p>
            <a:pPr marL="285750" indent="-285750">
              <a:buClr>
                <a:schemeClr val="accent1">
                  <a:lumMod val="60000"/>
                  <a:lumOff val="40000"/>
                </a:schemeClr>
              </a:buClr>
              <a:buFont typeface="Wingdings" panose="05000000000000000000" pitchFamily="2" charset="2"/>
              <a:buChar char="ü"/>
            </a:pPr>
            <a:endParaRPr lang="es-MX" sz="2200" dirty="0"/>
          </a:p>
          <a:p>
            <a:pPr marL="285750" indent="-285750">
              <a:buClr>
                <a:schemeClr val="accent1">
                  <a:lumMod val="60000"/>
                  <a:lumOff val="40000"/>
                </a:schemeClr>
              </a:buClr>
              <a:buFont typeface="Wingdings" panose="05000000000000000000" pitchFamily="2" charset="2"/>
              <a:buChar char="ü"/>
            </a:pPr>
            <a:r>
              <a:rPr lang="es-MX" sz="2200" dirty="0"/>
              <a:t>Correo </a:t>
            </a:r>
            <a:r>
              <a:rPr lang="es-MX" sz="2200" dirty="0" smtClean="0"/>
              <a:t>Postal</a:t>
            </a:r>
          </a:p>
          <a:p>
            <a:pPr marL="285750" indent="-285750">
              <a:buClr>
                <a:schemeClr val="accent1">
                  <a:lumMod val="60000"/>
                  <a:lumOff val="40000"/>
                </a:schemeClr>
              </a:buClr>
              <a:buFont typeface="Wingdings" panose="05000000000000000000" pitchFamily="2" charset="2"/>
              <a:buChar char="ü"/>
            </a:pPr>
            <a:endParaRPr lang="es-MX" sz="2200" dirty="0"/>
          </a:p>
          <a:p>
            <a:pPr marL="285750" indent="-285750">
              <a:buClr>
                <a:schemeClr val="accent1">
                  <a:lumMod val="60000"/>
                  <a:lumOff val="40000"/>
                </a:schemeClr>
              </a:buClr>
              <a:buFont typeface="Wingdings" panose="05000000000000000000" pitchFamily="2" charset="2"/>
              <a:buChar char="ü"/>
            </a:pPr>
            <a:r>
              <a:rPr lang="es-MX" sz="2200" dirty="0"/>
              <a:t>Telégrafo </a:t>
            </a:r>
          </a:p>
        </p:txBody>
      </p:sp>
    </p:spTree>
    <p:extLst>
      <p:ext uri="{BB962C8B-B14F-4D97-AF65-F5344CB8AC3E}">
        <p14:creationId xmlns:p14="http://schemas.microsoft.com/office/powerpoint/2010/main" val="3656911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43 CuadroTexto"/>
          <p:cNvSpPr txBox="1"/>
          <p:nvPr/>
        </p:nvSpPr>
        <p:spPr>
          <a:xfrm>
            <a:off x="7843627" y="5759364"/>
            <a:ext cx="4104456" cy="523220"/>
          </a:xfrm>
          <a:prstGeom prst="rect">
            <a:avLst/>
          </a:prstGeom>
          <a:noFill/>
        </p:spPr>
        <p:txBody>
          <a:bodyPr>
            <a:spAutoFit/>
          </a:bodyPr>
          <a:lstStyle/>
          <a:p>
            <a:pPr algn="r">
              <a:defRPr/>
            </a:pPr>
            <a:r>
              <a:rPr lang="es-MX" sz="2800" b="1" dirty="0">
                <a:ln w="0"/>
                <a:solidFill>
                  <a:schemeClr val="accent1"/>
                </a:solidFill>
              </a:rPr>
              <a:t>Procedimiento general</a:t>
            </a:r>
          </a:p>
        </p:txBody>
      </p:sp>
      <p:grpSp>
        <p:nvGrpSpPr>
          <p:cNvPr id="3" name="Grupo 2"/>
          <p:cNvGrpSpPr/>
          <p:nvPr/>
        </p:nvGrpSpPr>
        <p:grpSpPr>
          <a:xfrm>
            <a:off x="472967" y="583329"/>
            <a:ext cx="10607956" cy="5863319"/>
            <a:chOff x="1524001" y="971436"/>
            <a:chExt cx="9051886" cy="5153479"/>
          </a:xfrm>
        </p:grpSpPr>
        <p:sp>
          <p:nvSpPr>
            <p:cNvPr id="4" name="3 Rectángulo"/>
            <p:cNvSpPr/>
            <p:nvPr/>
          </p:nvSpPr>
          <p:spPr>
            <a:xfrm>
              <a:off x="3143672" y="971436"/>
              <a:ext cx="7380312" cy="4041740"/>
            </a:xfrm>
            <a:prstGeom prst="rect">
              <a:avLst/>
            </a:prstGeom>
            <a:noFill/>
            <a:ln>
              <a:solidFill>
                <a:schemeClr val="bg1">
                  <a:lumMod val="65000"/>
                </a:schemeClr>
              </a:solidFill>
              <a:prstDash val="sysDot"/>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MX" dirty="0"/>
            </a:p>
          </p:txBody>
        </p:sp>
        <p:pic>
          <p:nvPicPr>
            <p:cNvPr id="5" name="Picture 2" descr="http://www.bchs.bath.kyschools.us/doc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209" y="1773239"/>
              <a:ext cx="720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1524001" y="1243013"/>
              <a:ext cx="1652954" cy="400110"/>
            </a:xfrm>
            <a:prstGeom prst="rect">
              <a:avLst/>
            </a:prstGeom>
            <a:noFill/>
          </p:spPr>
          <p:txBody>
            <a:bodyPr wrap="square">
              <a:spAutoFit/>
            </a:bodyPr>
            <a:lstStyle/>
            <a:p>
              <a:pPr algn="ctr">
                <a:defRPr/>
              </a:pPr>
              <a:r>
                <a:rPr lang="es-MX" sz="2000" b="1" dirty="0">
                  <a:solidFill>
                    <a:schemeClr val="accent5">
                      <a:lumMod val="75000"/>
                    </a:schemeClr>
                  </a:solidFill>
                  <a:latin typeface="Credit Valley" pitchFamily="2" charset="0"/>
                </a:rPr>
                <a:t>Solicitante</a:t>
              </a:r>
            </a:p>
          </p:txBody>
        </p:sp>
        <p:cxnSp>
          <p:nvCxnSpPr>
            <p:cNvPr id="9" name="8 Conector recto de flecha"/>
            <p:cNvCxnSpPr/>
            <p:nvPr/>
          </p:nvCxnSpPr>
          <p:spPr>
            <a:xfrm>
              <a:off x="2640013" y="2232026"/>
              <a:ext cx="863600" cy="9525"/>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10" name="9 CuadroTexto"/>
            <p:cNvSpPr txBox="1"/>
            <p:nvPr/>
          </p:nvSpPr>
          <p:spPr>
            <a:xfrm>
              <a:off x="4979889" y="4419715"/>
              <a:ext cx="3600996" cy="461665"/>
            </a:xfrm>
            <a:prstGeom prst="rect">
              <a:avLst/>
            </a:prstGeom>
            <a:noFill/>
          </p:spPr>
          <p:txBody>
            <a:bodyPr wrap="square">
              <a:spAutoFit/>
            </a:bodyPr>
            <a:lstStyle/>
            <a:p>
              <a:pPr algn="ctr">
                <a:defRPr/>
              </a:pPr>
              <a:r>
                <a:rPr lang="es-MX" sz="2400" b="1" dirty="0">
                  <a:solidFill>
                    <a:schemeClr val="accent5">
                      <a:lumMod val="75000"/>
                    </a:schemeClr>
                  </a:solidFill>
                  <a:latin typeface="Credit Valley" pitchFamily="2" charset="0"/>
                </a:rPr>
                <a:t>Sujeto Obligado</a:t>
              </a:r>
            </a:p>
          </p:txBody>
        </p:sp>
        <p:pic>
          <p:nvPicPr>
            <p:cNvPr id="17410" name="Picture 2" descr="http://rincondeunescritor.files.wordpress.com/2009/05/ofic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066800"/>
              <a:ext cx="12239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rincondeunescritor.files.wordpress.com/2009/05/oficina.jpg"/>
            <p:cNvPicPr>
              <a:picLocks noChangeAspect="1" noChangeArrowheads="1"/>
            </p:cNvPicPr>
            <p:nvPr/>
          </p:nvPicPr>
          <p:blipFill>
            <a:blip r:embed="rId3" cstate="print"/>
            <a:srcRect/>
            <a:stretch>
              <a:fillRect/>
            </a:stretch>
          </p:blipFill>
          <p:spPr bwMode="auto">
            <a:xfrm>
              <a:off x="5303912" y="2435726"/>
              <a:ext cx="1224136" cy="1194460"/>
            </a:xfrm>
            <a:prstGeom prst="rect">
              <a:avLst/>
            </a:prstGeom>
            <a:noFill/>
            <a:effectLst>
              <a:softEdge rad="127000"/>
            </a:effectLst>
          </p:spPr>
        </p:pic>
        <p:cxnSp>
          <p:nvCxnSpPr>
            <p:cNvPr id="14" name="13 Conector angular"/>
            <p:cNvCxnSpPr/>
            <p:nvPr/>
          </p:nvCxnSpPr>
          <p:spPr>
            <a:xfrm flipV="1">
              <a:off x="4879976" y="1665289"/>
              <a:ext cx="423863" cy="503237"/>
            </a:xfrm>
            <a:prstGeom prst="bentConnector3">
              <a:avLst>
                <a:gd name="adj1" fmla="val 50000"/>
              </a:avLst>
            </a:prstGeom>
            <a:ln w="3175">
              <a:prstDash val="solid"/>
              <a:tailEnd type="arrow"/>
            </a:ln>
          </p:spPr>
          <p:style>
            <a:lnRef idx="2">
              <a:schemeClr val="accent2"/>
            </a:lnRef>
            <a:fillRef idx="0">
              <a:schemeClr val="accent2"/>
            </a:fillRef>
            <a:effectRef idx="1">
              <a:schemeClr val="accent2"/>
            </a:effectRef>
            <a:fontRef idx="minor">
              <a:schemeClr val="tx1"/>
            </a:fontRef>
          </p:style>
        </p:cxnSp>
        <p:cxnSp>
          <p:nvCxnSpPr>
            <p:cNvPr id="16" name="15 Conector angular"/>
            <p:cNvCxnSpPr>
              <a:endCxn id="12" idx="1"/>
            </p:cNvCxnSpPr>
            <p:nvPr/>
          </p:nvCxnSpPr>
          <p:spPr>
            <a:xfrm>
              <a:off x="4879976" y="2168525"/>
              <a:ext cx="423863" cy="865188"/>
            </a:xfrm>
            <a:prstGeom prst="bentConnector3">
              <a:avLst>
                <a:gd name="adj1" fmla="val 50000"/>
              </a:avLst>
            </a:prstGeom>
            <a:ln w="3175">
              <a:prstDash val="solid"/>
              <a:tailEnd type="arrow"/>
            </a:ln>
          </p:spPr>
          <p:style>
            <a:lnRef idx="2">
              <a:schemeClr val="accent2"/>
            </a:lnRef>
            <a:fillRef idx="0">
              <a:schemeClr val="accent2"/>
            </a:fillRef>
            <a:effectRef idx="1">
              <a:schemeClr val="accent2"/>
            </a:effectRef>
            <a:fontRef idx="minor">
              <a:schemeClr val="tx1"/>
            </a:fontRef>
          </p:style>
        </p:cxnSp>
        <p:pic>
          <p:nvPicPr>
            <p:cNvPr id="17412" name="Picture 4" descr="http://image.made-in-china.com/2f0j00JCvQwpEKljkD/File-Fold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08902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mage.made-in-china.com/2f0j00JCvQwpEKljkD/File-Folders.jpg"/>
            <p:cNvPicPr>
              <a:picLocks noChangeAspect="1" noChangeArrowheads="1"/>
            </p:cNvPicPr>
            <p:nvPr/>
          </p:nvPicPr>
          <p:blipFill>
            <a:blip r:embed="rId5" cstate="print"/>
            <a:srcRect/>
            <a:stretch>
              <a:fillRect/>
            </a:stretch>
          </p:blipFill>
          <p:spPr bwMode="auto">
            <a:xfrm>
              <a:off x="6960096" y="2456892"/>
              <a:ext cx="1152128" cy="1152128"/>
            </a:xfrm>
            <a:prstGeom prst="rect">
              <a:avLst/>
            </a:prstGeom>
            <a:noFill/>
            <a:effectLst>
              <a:softEdge rad="317500"/>
            </a:effectLst>
          </p:spPr>
        </p:pic>
        <p:cxnSp>
          <p:nvCxnSpPr>
            <p:cNvPr id="24" name="23 Conector recto de flecha"/>
            <p:cNvCxnSpPr/>
            <p:nvPr/>
          </p:nvCxnSpPr>
          <p:spPr>
            <a:xfrm>
              <a:off x="6527800" y="1665288"/>
              <a:ext cx="4318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2" idx="3"/>
              <a:endCxn id="18" idx="1"/>
            </p:cNvCxnSpPr>
            <p:nvPr/>
          </p:nvCxnSpPr>
          <p:spPr>
            <a:xfrm>
              <a:off x="6527800" y="3033713"/>
              <a:ext cx="4318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7414" name="Picture 6" descr="http://www.cgma.df.gob.mx/work/sites/cgma/resources/LocalContent/91/1/image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463" y="1916113"/>
              <a:ext cx="1947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28 Conector angular"/>
            <p:cNvCxnSpPr/>
            <p:nvPr/>
          </p:nvCxnSpPr>
          <p:spPr>
            <a:xfrm>
              <a:off x="8112125" y="1665288"/>
              <a:ext cx="287338" cy="647700"/>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18" idx="3"/>
            </p:cNvCxnSpPr>
            <p:nvPr/>
          </p:nvCxnSpPr>
          <p:spPr>
            <a:xfrm flipV="1">
              <a:off x="8112125" y="2312989"/>
              <a:ext cx="287338" cy="720725"/>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6" descr="http://www.buffalosoldier.net/CathayWilliams'EnlistmentDocu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4392" y="3898700"/>
              <a:ext cx="787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http://www.grupoprevenir.es/prl/wp-content/uploads/2011/05/contrato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7570" y="5318465"/>
              <a:ext cx="1152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3 CuadroTexto"/>
            <p:cNvSpPr txBox="1"/>
            <p:nvPr/>
          </p:nvSpPr>
          <p:spPr>
            <a:xfrm>
              <a:off x="5447506" y="3762917"/>
              <a:ext cx="2592388" cy="3079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vl1pPr algn="ctr">
                <a:defRPr sz="1400">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MX" dirty="0"/>
                <a:t>Unidades Administrativas</a:t>
              </a:r>
            </a:p>
          </p:txBody>
        </p:sp>
        <p:cxnSp>
          <p:nvCxnSpPr>
            <p:cNvPr id="36" name="35 Forma"/>
            <p:cNvCxnSpPr/>
            <p:nvPr/>
          </p:nvCxnSpPr>
          <p:spPr>
            <a:xfrm rot="5400000">
              <a:off x="6417990" y="1015207"/>
              <a:ext cx="2016125" cy="4684713"/>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4583832" y="4780546"/>
              <a:ext cx="0" cy="431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0" name="Picture 6" descr="http://www.cgma.df.gob.mx/work/sites/cgma/resources/LocalContent/91/1/image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0388" y="1891134"/>
              <a:ext cx="1592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725137" y="1830156"/>
              <a:ext cx="1254752" cy="76965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700" dirty="0"/>
                <a:t>Unidad de Transparencia</a:t>
              </a:r>
            </a:p>
          </p:txBody>
        </p:sp>
        <p:sp>
          <p:nvSpPr>
            <p:cNvPr id="27" name="Rectángulo 26"/>
            <p:cNvSpPr/>
            <p:nvPr/>
          </p:nvSpPr>
          <p:spPr>
            <a:xfrm>
              <a:off x="9128425" y="1870400"/>
              <a:ext cx="1447462" cy="76965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dirty="0"/>
                <a:t>Unidad de Transparencia</a:t>
              </a:r>
            </a:p>
          </p:txBody>
        </p:sp>
      </p:grpSp>
    </p:spTree>
    <p:extLst>
      <p:ext uri="{BB962C8B-B14F-4D97-AF65-F5344CB8AC3E}">
        <p14:creationId xmlns:p14="http://schemas.microsoft.com/office/powerpoint/2010/main" val="7795126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083" y="1664676"/>
            <a:ext cx="2924509" cy="3149013"/>
          </a:xfrm>
          <a:prstGeom prst="rect">
            <a:avLst/>
          </a:prstGeom>
        </p:spPr>
      </p:pic>
      <p:sp>
        <p:nvSpPr>
          <p:cNvPr id="3" name="Marcador de contenido 2"/>
          <p:cNvSpPr>
            <a:spLocks noGrp="1"/>
          </p:cNvSpPr>
          <p:nvPr>
            <p:ph idx="1"/>
          </p:nvPr>
        </p:nvSpPr>
        <p:spPr>
          <a:xfrm>
            <a:off x="1156116" y="1840522"/>
            <a:ext cx="10008070" cy="4300771"/>
          </a:xfrm>
        </p:spPr>
        <p:txBody>
          <a:bodyPr numCol="1">
            <a:normAutofit/>
          </a:bodyPr>
          <a:lstStyle/>
          <a:p>
            <a:pPr marL="0" indent="0" algn="just">
              <a:lnSpc>
                <a:spcPct val="110000"/>
              </a:lnSpc>
              <a:buNone/>
            </a:pPr>
            <a:r>
              <a:rPr lang="es-MX" sz="2250" b="1" dirty="0">
                <a:solidFill>
                  <a:schemeClr val="tx1"/>
                </a:solidFill>
              </a:rPr>
              <a:t>Presentada la solicitud</a:t>
            </a:r>
            <a:r>
              <a:rPr lang="es-MX" sz="2250" b="1" dirty="0" smtClean="0">
                <a:solidFill>
                  <a:schemeClr val="tx1"/>
                </a:solidFill>
              </a:rPr>
              <a:t>:</a:t>
            </a:r>
          </a:p>
          <a:p>
            <a:pPr marL="0" indent="0" algn="just">
              <a:lnSpc>
                <a:spcPct val="110000"/>
              </a:lnSpc>
              <a:buNone/>
            </a:pPr>
            <a:endParaRPr lang="es-MX" sz="100" b="1" dirty="0">
              <a:solidFill>
                <a:schemeClr val="tx1"/>
              </a:solidFill>
            </a:endParaRPr>
          </a:p>
          <a:p>
            <a:pPr algn="just">
              <a:lnSpc>
                <a:spcPct val="150000"/>
              </a:lnSpc>
              <a:buFont typeface="Wingdings" panose="05000000000000000000" pitchFamily="2" charset="2"/>
              <a:buChar char="v"/>
            </a:pPr>
            <a:r>
              <a:rPr lang="es-MX" sz="2250" dirty="0" smtClean="0">
                <a:solidFill>
                  <a:schemeClr val="tx1"/>
                </a:solidFill>
              </a:rPr>
              <a:t>   </a:t>
            </a:r>
            <a:r>
              <a:rPr lang="es-MX" sz="2400" dirty="0" smtClean="0">
                <a:solidFill>
                  <a:schemeClr val="tx1"/>
                </a:solidFill>
              </a:rPr>
              <a:t>Turnar </a:t>
            </a:r>
            <a:r>
              <a:rPr lang="es-MX" sz="2400" dirty="0">
                <a:solidFill>
                  <a:schemeClr val="tx1"/>
                </a:solidFill>
              </a:rPr>
              <a:t>a las Unidades Administrativas </a:t>
            </a:r>
            <a:r>
              <a:rPr lang="es-MX" sz="2400" dirty="0" smtClean="0">
                <a:solidFill>
                  <a:schemeClr val="tx1"/>
                </a:solidFill>
              </a:rPr>
              <a:t>competentes</a:t>
            </a:r>
            <a:r>
              <a:rPr lang="es-MX" sz="2400" dirty="0">
                <a:solidFill>
                  <a:schemeClr val="tx1"/>
                </a:solidFill>
              </a:rPr>
              <a:t>.</a:t>
            </a:r>
            <a:endParaRPr lang="es-MX" sz="2400" dirty="0" smtClean="0">
              <a:solidFill>
                <a:schemeClr val="tx1"/>
              </a:solidFill>
            </a:endParaRPr>
          </a:p>
          <a:p>
            <a:pPr algn="just">
              <a:lnSpc>
                <a:spcPct val="150000"/>
              </a:lnSpc>
              <a:buFont typeface="Wingdings" panose="05000000000000000000" pitchFamily="2" charset="2"/>
              <a:buChar char="v"/>
            </a:pPr>
            <a:r>
              <a:rPr lang="es-MX" sz="2400" dirty="0" smtClean="0">
                <a:solidFill>
                  <a:schemeClr val="tx1"/>
                </a:solidFill>
              </a:rPr>
              <a:t>   </a:t>
            </a:r>
            <a:r>
              <a:rPr lang="es-MX" sz="2400" b="1" dirty="0" smtClean="0">
                <a:solidFill>
                  <a:schemeClr val="tx1"/>
                </a:solidFill>
              </a:rPr>
              <a:t>Emitir </a:t>
            </a:r>
            <a:r>
              <a:rPr lang="es-MX" sz="2400" b="1" dirty="0">
                <a:solidFill>
                  <a:schemeClr val="tx1"/>
                </a:solidFill>
              </a:rPr>
              <a:t>la respuesta </a:t>
            </a:r>
            <a:r>
              <a:rPr lang="es-MX" sz="2400" dirty="0">
                <a:solidFill>
                  <a:schemeClr val="tx1"/>
                </a:solidFill>
              </a:rPr>
              <a:t>correspondiente en un </a:t>
            </a:r>
            <a:r>
              <a:rPr lang="es-MX" sz="2400" b="1" dirty="0">
                <a:solidFill>
                  <a:srgbClr val="00B0F0"/>
                </a:solidFill>
              </a:rPr>
              <a:t>máximo</a:t>
            </a:r>
            <a:r>
              <a:rPr lang="es-MX" sz="2400" dirty="0">
                <a:solidFill>
                  <a:schemeClr val="tx1"/>
                </a:solidFill>
              </a:rPr>
              <a:t> de </a:t>
            </a:r>
            <a:r>
              <a:rPr lang="es-MX" sz="2400" b="1" dirty="0">
                <a:solidFill>
                  <a:schemeClr val="tx1"/>
                </a:solidFill>
              </a:rPr>
              <a:t>9 </a:t>
            </a:r>
            <a:r>
              <a:rPr lang="es-MX" sz="2400" b="1" dirty="0" smtClean="0">
                <a:solidFill>
                  <a:schemeClr val="tx1"/>
                </a:solidFill>
              </a:rPr>
              <a:t>días.</a:t>
            </a:r>
            <a:endParaRPr lang="es-MX" sz="2400" dirty="0" smtClean="0">
              <a:solidFill>
                <a:schemeClr val="tx1"/>
              </a:solidFill>
            </a:endParaRPr>
          </a:p>
          <a:p>
            <a:pPr algn="just">
              <a:lnSpc>
                <a:spcPct val="150000"/>
              </a:lnSpc>
              <a:buFont typeface="Wingdings" panose="05000000000000000000" pitchFamily="2" charset="2"/>
              <a:buChar char="v"/>
            </a:pPr>
            <a:r>
              <a:rPr lang="es-MX" sz="2400" dirty="0" smtClean="0">
                <a:solidFill>
                  <a:schemeClr val="tx1"/>
                </a:solidFill>
              </a:rPr>
              <a:t>   </a:t>
            </a:r>
            <a:r>
              <a:rPr lang="es-MX" sz="2400" b="1" dirty="0" smtClean="0">
                <a:solidFill>
                  <a:schemeClr val="tx1"/>
                </a:solidFill>
              </a:rPr>
              <a:t>Ampliación del plazo </a:t>
            </a:r>
            <a:r>
              <a:rPr lang="es-MX" sz="2400" dirty="0" smtClean="0">
                <a:solidFill>
                  <a:schemeClr val="tx1"/>
                </a:solidFill>
              </a:rPr>
              <a:t>de respuesta: una sola vez por 9 días. </a:t>
            </a:r>
          </a:p>
          <a:p>
            <a:pPr algn="just">
              <a:lnSpc>
                <a:spcPct val="150000"/>
              </a:lnSpc>
              <a:buFont typeface="Wingdings" panose="05000000000000000000" pitchFamily="2" charset="2"/>
              <a:buChar char="v"/>
            </a:pPr>
            <a:r>
              <a:rPr lang="es-MX" sz="2400" b="1" dirty="0" smtClean="0">
                <a:solidFill>
                  <a:schemeClr val="tx1"/>
                </a:solidFill>
              </a:rPr>
              <a:t>   Prevenir</a:t>
            </a:r>
            <a:r>
              <a:rPr lang="es-MX" sz="2400" dirty="0" smtClean="0">
                <a:solidFill>
                  <a:schemeClr val="tx1"/>
                </a:solidFill>
              </a:rPr>
              <a:t> </a:t>
            </a:r>
            <a:r>
              <a:rPr lang="es-MX" sz="2400" dirty="0">
                <a:solidFill>
                  <a:schemeClr val="tx1"/>
                </a:solidFill>
              </a:rPr>
              <a:t>al </a:t>
            </a:r>
            <a:r>
              <a:rPr lang="es-MX" sz="2400" dirty="0" smtClean="0">
                <a:solidFill>
                  <a:schemeClr val="tx1"/>
                </a:solidFill>
              </a:rPr>
              <a:t>solicitante: </a:t>
            </a:r>
            <a:r>
              <a:rPr lang="es-MX" sz="2400" dirty="0">
                <a:solidFill>
                  <a:schemeClr val="tx1"/>
                </a:solidFill>
              </a:rPr>
              <a:t>dentro de los 3 días, </a:t>
            </a:r>
            <a:r>
              <a:rPr lang="es-MX" sz="2400" dirty="0" smtClean="0">
                <a:solidFill>
                  <a:schemeClr val="tx1"/>
                </a:solidFill>
              </a:rPr>
              <a:t>para </a:t>
            </a:r>
            <a:r>
              <a:rPr lang="es-MX" sz="2400" dirty="0">
                <a:solidFill>
                  <a:schemeClr val="tx1"/>
                </a:solidFill>
              </a:rPr>
              <a:t>que en 10 </a:t>
            </a:r>
            <a:r>
              <a:rPr lang="es-MX" sz="2400" dirty="0" smtClean="0">
                <a:solidFill>
                  <a:schemeClr val="tx1"/>
                </a:solidFill>
              </a:rPr>
              <a:t>días aclare </a:t>
            </a:r>
            <a:r>
              <a:rPr lang="es-MX" sz="2400" dirty="0">
                <a:solidFill>
                  <a:schemeClr val="tx1"/>
                </a:solidFill>
              </a:rPr>
              <a:t>o complete su solicitud. </a:t>
            </a:r>
            <a:endParaRPr lang="es-MX" sz="2400" dirty="0" smtClean="0">
              <a:solidFill>
                <a:schemeClr val="tx1"/>
              </a:solidFill>
            </a:endParaRPr>
          </a:p>
          <a:p>
            <a:pPr marL="0" indent="0" algn="just">
              <a:buNone/>
            </a:pPr>
            <a:endParaRPr lang="es-MX" sz="2250" dirty="0">
              <a:solidFill>
                <a:schemeClr val="tx1"/>
              </a:solidFill>
            </a:endParaRPr>
          </a:p>
          <a:p>
            <a:pPr marL="0" indent="0" algn="just">
              <a:buNone/>
            </a:pPr>
            <a:endParaRPr lang="es-MX" sz="2250" b="1" dirty="0">
              <a:solidFill>
                <a:schemeClr val="tx1"/>
              </a:solidFill>
            </a:endParaRPr>
          </a:p>
          <a:p>
            <a:pPr lvl="8"/>
            <a:endParaRPr lang="es-MX" sz="2100" b="1" dirty="0">
              <a:solidFill>
                <a:schemeClr val="tx1"/>
              </a:solidFill>
            </a:endParaRPr>
          </a:p>
        </p:txBody>
      </p:sp>
      <p:sp>
        <p:nvSpPr>
          <p:cNvPr id="7" name="Rectángulo 6"/>
          <p:cNvSpPr/>
          <p:nvPr/>
        </p:nvSpPr>
        <p:spPr>
          <a:xfrm>
            <a:off x="4774974" y="1085100"/>
            <a:ext cx="6503670" cy="523220"/>
          </a:xfrm>
          <a:prstGeom prst="rect">
            <a:avLst/>
          </a:prstGeom>
        </p:spPr>
        <p:txBody>
          <a:bodyPr wrap="square">
            <a:spAutoFit/>
          </a:bodyPr>
          <a:lstStyle/>
          <a:p>
            <a:pPr algn="r"/>
            <a:r>
              <a:rPr lang="es-MX" sz="2800" b="1" dirty="0">
                <a:solidFill>
                  <a:srgbClr val="00B0F0"/>
                </a:solidFill>
              </a:rPr>
              <a:t>Procedimiento de Acceso a la Información</a:t>
            </a:r>
            <a:endParaRPr lang="es-MX" sz="2800" dirty="0"/>
          </a:p>
        </p:txBody>
      </p:sp>
      <p:sp>
        <p:nvSpPr>
          <p:cNvPr id="5" name="Rectángulo 4"/>
          <p:cNvSpPr/>
          <p:nvPr/>
        </p:nvSpPr>
        <p:spPr>
          <a:xfrm>
            <a:off x="8349577" y="6459259"/>
            <a:ext cx="2348720" cy="369332"/>
          </a:xfrm>
          <a:prstGeom prst="rect">
            <a:avLst/>
          </a:prstGeom>
        </p:spPr>
        <p:txBody>
          <a:bodyPr wrap="none">
            <a:spAutoFit/>
          </a:bodyPr>
          <a:lstStyle/>
          <a:p>
            <a:r>
              <a:rPr lang="es-ES_tradnl" dirty="0">
                <a:solidFill>
                  <a:schemeClr val="bg1">
                    <a:lumMod val="95000"/>
                  </a:schemeClr>
                </a:solidFill>
              </a:rPr>
              <a:t>Artículo </a:t>
            </a:r>
            <a:r>
              <a:rPr lang="es-ES_tradnl" dirty="0" smtClean="0">
                <a:solidFill>
                  <a:schemeClr val="bg1">
                    <a:lumMod val="95000"/>
                  </a:schemeClr>
                </a:solidFill>
              </a:rPr>
              <a:t>211, 212 </a:t>
            </a:r>
            <a:r>
              <a:rPr lang="es-ES_tradnl" dirty="0">
                <a:solidFill>
                  <a:schemeClr val="bg1">
                    <a:lumMod val="95000"/>
                  </a:schemeClr>
                </a:solidFill>
              </a:rPr>
              <a:t>y </a:t>
            </a:r>
            <a:r>
              <a:rPr lang="es-ES_tradnl" dirty="0" smtClean="0">
                <a:solidFill>
                  <a:schemeClr val="bg1">
                    <a:lumMod val="95000"/>
                  </a:schemeClr>
                </a:solidFill>
              </a:rPr>
              <a:t>203</a:t>
            </a:r>
            <a:endParaRPr lang="es-MX" dirty="0">
              <a:solidFill>
                <a:schemeClr val="bg1">
                  <a:lumMod val="95000"/>
                </a:schemeClr>
              </a:solidFill>
            </a:endParaRPr>
          </a:p>
        </p:txBody>
      </p:sp>
      <p:sp>
        <p:nvSpPr>
          <p:cNvPr id="2" name="Flecha derecha 1"/>
          <p:cNvSpPr/>
          <p:nvPr/>
        </p:nvSpPr>
        <p:spPr>
          <a:xfrm>
            <a:off x="10808678" y="5627077"/>
            <a:ext cx="562707"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2592457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874" y="2115365"/>
            <a:ext cx="10460324" cy="3859550"/>
          </a:xfrm>
        </p:spPr>
        <p:txBody>
          <a:bodyPr>
            <a:noAutofit/>
          </a:bodyPr>
          <a:lstStyle/>
          <a:p>
            <a:pPr algn="just">
              <a:lnSpc>
                <a:spcPct val="150000"/>
              </a:lnSpc>
              <a:buFont typeface="Wingdings" panose="05000000000000000000" pitchFamily="2" charset="2"/>
              <a:buChar char="q"/>
            </a:pPr>
            <a:r>
              <a:rPr lang="es-MX" sz="2400" b="1" dirty="0" smtClean="0">
                <a:solidFill>
                  <a:schemeClr val="tx1"/>
                </a:solidFill>
              </a:rPr>
              <a:t>   Notoria incompetencia: </a:t>
            </a:r>
            <a:r>
              <a:rPr lang="es-MX" sz="2400" dirty="0" smtClean="0">
                <a:solidFill>
                  <a:schemeClr val="tx1"/>
                </a:solidFill>
              </a:rPr>
              <a:t>Se determina</a:t>
            </a:r>
            <a:r>
              <a:rPr lang="es-MX" sz="2400" b="1" dirty="0" smtClean="0">
                <a:solidFill>
                  <a:schemeClr val="tx1"/>
                </a:solidFill>
              </a:rPr>
              <a:t> </a:t>
            </a:r>
            <a:r>
              <a:rPr lang="es-MX" sz="2400" dirty="0">
                <a:solidFill>
                  <a:schemeClr val="tx1"/>
                </a:solidFill>
              </a:rPr>
              <a:t>dentro de </a:t>
            </a:r>
            <a:r>
              <a:rPr lang="es-MX" sz="2400" b="1" dirty="0">
                <a:solidFill>
                  <a:schemeClr val="tx1"/>
                </a:solidFill>
              </a:rPr>
              <a:t>3 días </a:t>
            </a:r>
            <a:r>
              <a:rPr lang="es-MX" sz="2400" dirty="0">
                <a:solidFill>
                  <a:schemeClr val="tx1"/>
                </a:solidFill>
              </a:rPr>
              <a:t>y </a:t>
            </a:r>
            <a:r>
              <a:rPr lang="es-MX" sz="2400" dirty="0" smtClean="0">
                <a:solidFill>
                  <a:schemeClr val="tx1"/>
                </a:solidFill>
              </a:rPr>
              <a:t>se remite </a:t>
            </a:r>
            <a:r>
              <a:rPr lang="es-MX" sz="2400" dirty="0">
                <a:solidFill>
                  <a:schemeClr val="tx1"/>
                </a:solidFill>
              </a:rPr>
              <a:t>la solicitud al </a:t>
            </a:r>
            <a:r>
              <a:rPr lang="es-MX" sz="2400" dirty="0" smtClean="0">
                <a:solidFill>
                  <a:schemeClr val="tx1"/>
                </a:solidFill>
              </a:rPr>
              <a:t>Sujeto Obligado correspondiente.</a:t>
            </a:r>
            <a:endParaRPr lang="es-MX" sz="2400" dirty="0">
              <a:solidFill>
                <a:schemeClr val="tx1"/>
              </a:solidFill>
            </a:endParaRPr>
          </a:p>
          <a:p>
            <a:pPr algn="just">
              <a:lnSpc>
                <a:spcPct val="150000"/>
              </a:lnSpc>
              <a:buFont typeface="Wingdings" panose="05000000000000000000" pitchFamily="2" charset="2"/>
              <a:buChar char="q"/>
            </a:pPr>
            <a:r>
              <a:rPr lang="es-MX" sz="2400" b="1" dirty="0" smtClean="0">
                <a:solidFill>
                  <a:schemeClr val="tx1"/>
                </a:solidFill>
              </a:rPr>
              <a:t>   Competencia parcial: </a:t>
            </a:r>
            <a:r>
              <a:rPr lang="es-MX" sz="2400" dirty="0" smtClean="0">
                <a:solidFill>
                  <a:schemeClr val="tx1"/>
                </a:solidFill>
              </a:rPr>
              <a:t>Se determina</a:t>
            </a:r>
            <a:r>
              <a:rPr lang="es-MX" sz="2400" b="1" dirty="0" smtClean="0">
                <a:solidFill>
                  <a:schemeClr val="tx1"/>
                </a:solidFill>
              </a:rPr>
              <a:t> </a:t>
            </a:r>
            <a:r>
              <a:rPr lang="es-MX" sz="2400" dirty="0">
                <a:solidFill>
                  <a:schemeClr val="tx1"/>
                </a:solidFill>
              </a:rPr>
              <a:t>dentro de </a:t>
            </a:r>
            <a:r>
              <a:rPr lang="es-MX" sz="2400" b="1" dirty="0">
                <a:solidFill>
                  <a:schemeClr val="tx1"/>
                </a:solidFill>
              </a:rPr>
              <a:t>3 </a:t>
            </a:r>
            <a:r>
              <a:rPr lang="es-MX" sz="2400" b="1" dirty="0" smtClean="0">
                <a:solidFill>
                  <a:schemeClr val="tx1"/>
                </a:solidFill>
              </a:rPr>
              <a:t>días</a:t>
            </a:r>
            <a:r>
              <a:rPr lang="es-MX" sz="2400" dirty="0" smtClean="0">
                <a:solidFill>
                  <a:schemeClr val="tx1"/>
                </a:solidFill>
              </a:rPr>
              <a:t>, se remite </a:t>
            </a:r>
            <a:r>
              <a:rPr lang="es-MX" sz="2400" dirty="0">
                <a:solidFill>
                  <a:schemeClr val="tx1"/>
                </a:solidFill>
              </a:rPr>
              <a:t>la solicitud al Sujeto Obligado correspondiente y </a:t>
            </a:r>
            <a:r>
              <a:rPr lang="es-MX" sz="2400" dirty="0" smtClean="0">
                <a:solidFill>
                  <a:schemeClr val="tx1"/>
                </a:solidFill>
              </a:rPr>
              <a:t>se responde </a:t>
            </a:r>
            <a:r>
              <a:rPr lang="es-MX" sz="2400" dirty="0">
                <a:solidFill>
                  <a:schemeClr val="tx1"/>
                </a:solidFill>
              </a:rPr>
              <a:t>lo que si le compete en </a:t>
            </a:r>
            <a:r>
              <a:rPr lang="es-MX" sz="2400" b="1" dirty="0">
                <a:solidFill>
                  <a:schemeClr val="tx1"/>
                </a:solidFill>
              </a:rPr>
              <a:t>9 </a:t>
            </a:r>
            <a:r>
              <a:rPr lang="es-MX" sz="2400" b="1" dirty="0" smtClean="0">
                <a:solidFill>
                  <a:schemeClr val="tx1"/>
                </a:solidFill>
              </a:rPr>
              <a:t>días </a:t>
            </a:r>
            <a:r>
              <a:rPr lang="es-MX" sz="2400" dirty="0" smtClean="0">
                <a:solidFill>
                  <a:schemeClr val="tx1"/>
                </a:solidFill>
              </a:rPr>
              <a:t>(solo aplica con la Plataforma Nacional de Transparencia). </a:t>
            </a:r>
          </a:p>
          <a:p>
            <a:pPr algn="just">
              <a:lnSpc>
                <a:spcPct val="150000"/>
              </a:lnSpc>
              <a:buFont typeface="Wingdings" panose="05000000000000000000" pitchFamily="2" charset="2"/>
              <a:buChar char="q"/>
            </a:pPr>
            <a:r>
              <a:rPr lang="es-MX" sz="2400" dirty="0" smtClean="0">
                <a:solidFill>
                  <a:schemeClr val="tx1"/>
                </a:solidFill>
              </a:rPr>
              <a:t>   Las Obligaciones de Transparencia (portal) se responden en </a:t>
            </a:r>
            <a:r>
              <a:rPr lang="es-MX" sz="2400" b="1" dirty="0" smtClean="0">
                <a:solidFill>
                  <a:schemeClr val="tx1"/>
                </a:solidFill>
              </a:rPr>
              <a:t>5 días</a:t>
            </a:r>
            <a:r>
              <a:rPr lang="es-MX" sz="2400" dirty="0" smtClean="0">
                <a:solidFill>
                  <a:schemeClr val="tx1"/>
                </a:solidFill>
              </a:rPr>
              <a:t>. </a:t>
            </a:r>
          </a:p>
          <a:p>
            <a:pPr>
              <a:lnSpc>
                <a:spcPct val="150000"/>
              </a:lnSpc>
            </a:pPr>
            <a:endParaRPr lang="es-MX" sz="2400" dirty="0"/>
          </a:p>
        </p:txBody>
      </p:sp>
      <p:sp>
        <p:nvSpPr>
          <p:cNvPr id="4" name="Rectángulo 3"/>
          <p:cNvSpPr/>
          <p:nvPr/>
        </p:nvSpPr>
        <p:spPr>
          <a:xfrm>
            <a:off x="4631258" y="1209064"/>
            <a:ext cx="6503670" cy="523220"/>
          </a:xfrm>
          <a:prstGeom prst="rect">
            <a:avLst/>
          </a:prstGeom>
        </p:spPr>
        <p:txBody>
          <a:bodyPr wrap="square">
            <a:spAutoFit/>
          </a:bodyPr>
          <a:lstStyle/>
          <a:p>
            <a:pPr algn="r"/>
            <a:r>
              <a:rPr lang="es-MX" sz="2800" b="1" dirty="0">
                <a:solidFill>
                  <a:srgbClr val="00B0F0"/>
                </a:solidFill>
              </a:rPr>
              <a:t>Procedimiento de Acceso a la Información</a:t>
            </a:r>
            <a:endParaRPr lang="es-MX" sz="2800" dirty="0"/>
          </a:p>
        </p:txBody>
      </p:sp>
      <p:sp>
        <p:nvSpPr>
          <p:cNvPr id="5" name="Rectángulo 4"/>
          <p:cNvSpPr/>
          <p:nvPr/>
        </p:nvSpPr>
        <p:spPr>
          <a:xfrm>
            <a:off x="9943915" y="6400644"/>
            <a:ext cx="1378904" cy="369332"/>
          </a:xfrm>
          <a:prstGeom prst="rect">
            <a:avLst/>
          </a:prstGeom>
        </p:spPr>
        <p:txBody>
          <a:bodyPr wrap="none">
            <a:spAutoFit/>
          </a:bodyPr>
          <a:lstStyle/>
          <a:p>
            <a:r>
              <a:rPr lang="es-ES_tradnl" dirty="0">
                <a:solidFill>
                  <a:schemeClr val="bg1">
                    <a:lumMod val="95000"/>
                  </a:schemeClr>
                </a:solidFill>
              </a:rPr>
              <a:t>Artículo </a:t>
            </a:r>
            <a:r>
              <a:rPr lang="es-ES_tradnl" dirty="0" smtClean="0">
                <a:solidFill>
                  <a:schemeClr val="bg1">
                    <a:lumMod val="95000"/>
                  </a:schemeClr>
                </a:solidFill>
              </a:rPr>
              <a:t>200 </a:t>
            </a:r>
            <a:endParaRPr lang="es-MX" dirty="0">
              <a:solidFill>
                <a:schemeClr val="bg1">
                  <a:lumMod val="95000"/>
                </a:schemeClr>
              </a:solidFill>
            </a:endParaRPr>
          </a:p>
        </p:txBody>
      </p:sp>
    </p:spTree>
    <p:extLst>
      <p:ext uri="{BB962C8B-B14F-4D97-AF65-F5344CB8AC3E}">
        <p14:creationId xmlns:p14="http://schemas.microsoft.com/office/powerpoint/2010/main" val="2537771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178" y="4947200"/>
            <a:ext cx="1939242" cy="1440350"/>
          </a:xfrm>
          <a:prstGeom prst="ellipse">
            <a:avLst/>
          </a:prstGeom>
          <a:ln>
            <a:noFill/>
          </a:ln>
          <a:effectLst>
            <a:outerShdw blurRad="184150" dist="241300" dir="11520000" sx="110000" sy="110000" algn="ctr">
              <a:srgbClr val="000000">
                <a:alpha val="18000"/>
              </a:srgbClr>
            </a:outerShdw>
            <a:softEdge rad="635000"/>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Marcador de contenido 2"/>
          <p:cNvSpPr>
            <a:spLocks noGrp="1"/>
          </p:cNvSpPr>
          <p:nvPr>
            <p:ph idx="1"/>
          </p:nvPr>
        </p:nvSpPr>
        <p:spPr>
          <a:xfrm>
            <a:off x="867535" y="2553316"/>
            <a:ext cx="10559441" cy="2444354"/>
          </a:xfrm>
        </p:spPr>
        <p:txBody>
          <a:bodyPr numCol="1">
            <a:noAutofit/>
          </a:bodyPr>
          <a:lstStyle/>
          <a:p>
            <a:pPr algn="just">
              <a:lnSpc>
                <a:spcPct val="100000"/>
              </a:lnSpc>
              <a:buFont typeface="Wingdings" panose="05000000000000000000" pitchFamily="2" charset="2"/>
              <a:buChar char="v"/>
            </a:pPr>
            <a:r>
              <a:rPr lang="es-MX" sz="2600" dirty="0" smtClean="0">
                <a:solidFill>
                  <a:schemeClr val="tx1"/>
                </a:solidFill>
              </a:rPr>
              <a:t> El </a:t>
            </a:r>
            <a:r>
              <a:rPr lang="es-MX" sz="2600" dirty="0">
                <a:solidFill>
                  <a:schemeClr val="tx1"/>
                </a:solidFill>
              </a:rPr>
              <a:t>solicitante tiene 30 días para pagar. </a:t>
            </a:r>
            <a:endParaRPr lang="es-MX" sz="2600" dirty="0" smtClean="0">
              <a:solidFill>
                <a:schemeClr val="tx1"/>
              </a:solidFill>
            </a:endParaRPr>
          </a:p>
          <a:p>
            <a:pPr algn="just">
              <a:lnSpc>
                <a:spcPct val="100000"/>
              </a:lnSpc>
              <a:buFont typeface="Wingdings" panose="05000000000000000000" pitchFamily="2" charset="2"/>
              <a:buChar char="v"/>
            </a:pPr>
            <a:r>
              <a:rPr lang="es-MX" sz="2600" dirty="0" smtClean="0">
                <a:solidFill>
                  <a:schemeClr val="tx1"/>
                </a:solidFill>
              </a:rPr>
              <a:t>Una </a:t>
            </a:r>
            <a:r>
              <a:rPr lang="es-MX" sz="2600" dirty="0">
                <a:solidFill>
                  <a:schemeClr val="tx1"/>
                </a:solidFill>
              </a:rPr>
              <a:t>vez realizado el </a:t>
            </a:r>
            <a:r>
              <a:rPr lang="es-MX" sz="2600" dirty="0" smtClean="0">
                <a:solidFill>
                  <a:schemeClr val="tx1"/>
                </a:solidFill>
              </a:rPr>
              <a:t>pago el </a:t>
            </a:r>
            <a:r>
              <a:rPr lang="es-MX" sz="2600" dirty="0">
                <a:solidFill>
                  <a:schemeClr val="tx1"/>
                </a:solidFill>
              </a:rPr>
              <a:t>SO tiene 5 días para </a:t>
            </a:r>
            <a:r>
              <a:rPr lang="es-MX" sz="2600" dirty="0" smtClean="0">
                <a:solidFill>
                  <a:schemeClr val="tx1"/>
                </a:solidFill>
              </a:rPr>
              <a:t>poner a disposición del solicitante la información.</a:t>
            </a:r>
            <a:r>
              <a:rPr lang="es-MX" sz="2600" b="1" dirty="0" smtClean="0">
                <a:solidFill>
                  <a:schemeClr val="tx1"/>
                </a:solidFill>
              </a:rPr>
              <a:t> </a:t>
            </a:r>
          </a:p>
          <a:p>
            <a:pPr algn="just">
              <a:lnSpc>
                <a:spcPct val="100000"/>
              </a:lnSpc>
              <a:buFont typeface="Wingdings" panose="05000000000000000000" pitchFamily="2" charset="2"/>
              <a:buChar char="v"/>
            </a:pPr>
            <a:r>
              <a:rPr lang="es-MX" sz="2600" dirty="0" smtClean="0">
                <a:solidFill>
                  <a:schemeClr val="tx1"/>
                </a:solidFill>
              </a:rPr>
              <a:t>La </a:t>
            </a:r>
            <a:r>
              <a:rPr lang="es-MX" sz="2600" dirty="0">
                <a:solidFill>
                  <a:schemeClr val="tx1"/>
                </a:solidFill>
              </a:rPr>
              <a:t>información se tendrá disponible </a:t>
            </a:r>
            <a:r>
              <a:rPr lang="es-MX" sz="2600" dirty="0" smtClean="0">
                <a:solidFill>
                  <a:schemeClr val="tx1"/>
                </a:solidFill>
              </a:rPr>
              <a:t>hasta por 60 días (caducidad de trámite).</a:t>
            </a:r>
            <a:r>
              <a:rPr lang="es-MX" sz="2600" u="sng" dirty="0">
                <a:solidFill>
                  <a:schemeClr val="tx1"/>
                </a:solidFill>
              </a:rPr>
              <a:t> </a:t>
            </a:r>
            <a:endParaRPr lang="es-MX" sz="2600" u="sng" dirty="0" smtClean="0">
              <a:solidFill>
                <a:schemeClr val="tx1"/>
              </a:solidFill>
            </a:endParaRPr>
          </a:p>
          <a:p>
            <a:pPr marL="0" indent="0" algn="just">
              <a:lnSpc>
                <a:spcPct val="100000"/>
              </a:lnSpc>
              <a:buNone/>
            </a:pPr>
            <a:endParaRPr lang="es-MX" sz="2600" dirty="0">
              <a:solidFill>
                <a:schemeClr val="tx1"/>
              </a:solidFill>
            </a:endParaRPr>
          </a:p>
        </p:txBody>
      </p:sp>
      <p:sp>
        <p:nvSpPr>
          <p:cNvPr id="7" name="Rectángulo 6"/>
          <p:cNvSpPr/>
          <p:nvPr/>
        </p:nvSpPr>
        <p:spPr>
          <a:xfrm>
            <a:off x="4674282" y="751493"/>
            <a:ext cx="6503670" cy="954107"/>
          </a:xfrm>
          <a:prstGeom prst="rect">
            <a:avLst/>
          </a:prstGeom>
        </p:spPr>
        <p:txBody>
          <a:bodyPr wrap="square">
            <a:spAutoFit/>
          </a:bodyPr>
          <a:lstStyle/>
          <a:p>
            <a:pPr algn="r"/>
            <a:r>
              <a:rPr lang="es-MX" sz="2800" b="1" dirty="0">
                <a:solidFill>
                  <a:srgbClr val="00B0F0"/>
                </a:solidFill>
              </a:rPr>
              <a:t>Procedimiento de Acceso a la </a:t>
            </a:r>
            <a:r>
              <a:rPr lang="es-MX" sz="2800" b="1" dirty="0" smtClean="0">
                <a:solidFill>
                  <a:srgbClr val="00B0F0"/>
                </a:solidFill>
              </a:rPr>
              <a:t>Información</a:t>
            </a:r>
          </a:p>
          <a:p>
            <a:pPr algn="r"/>
            <a:r>
              <a:rPr lang="es-MX" sz="2800" b="1" dirty="0" smtClean="0">
                <a:solidFill>
                  <a:srgbClr val="00B0F0"/>
                </a:solidFill>
              </a:rPr>
              <a:t>Otros aspectos importantes</a:t>
            </a:r>
            <a:endParaRPr lang="es-MX" sz="2800" dirty="0"/>
          </a:p>
        </p:txBody>
      </p:sp>
      <p:sp>
        <p:nvSpPr>
          <p:cNvPr id="4" name="Rectángulo 3"/>
          <p:cNvSpPr/>
          <p:nvPr/>
        </p:nvSpPr>
        <p:spPr>
          <a:xfrm>
            <a:off x="867535" y="1883236"/>
            <a:ext cx="6117700" cy="492443"/>
          </a:xfrm>
          <a:prstGeom prst="rect">
            <a:avLst/>
          </a:prstGeom>
        </p:spPr>
        <p:txBody>
          <a:bodyPr wrap="none">
            <a:spAutoFit/>
          </a:bodyPr>
          <a:lstStyle/>
          <a:p>
            <a:r>
              <a:rPr lang="es-MX" sz="2600" b="1" dirty="0" smtClean="0">
                <a:solidFill>
                  <a:srgbClr val="00B0F0"/>
                </a:solidFill>
              </a:rPr>
              <a:t>COSTOS PARA OBTENER LA INFORMACIÓN </a:t>
            </a:r>
            <a:endParaRPr lang="es-MX" sz="2600" b="1" dirty="0">
              <a:solidFill>
                <a:srgbClr val="00B0F0"/>
              </a:solidFill>
            </a:endParaRPr>
          </a:p>
        </p:txBody>
      </p:sp>
      <p:sp>
        <p:nvSpPr>
          <p:cNvPr id="8" name="Rectángulo 7"/>
          <p:cNvSpPr/>
          <p:nvPr/>
        </p:nvSpPr>
        <p:spPr>
          <a:xfrm>
            <a:off x="8850102" y="6441193"/>
            <a:ext cx="2608406" cy="305234"/>
          </a:xfrm>
          <a:prstGeom prst="rect">
            <a:avLst/>
          </a:prstGeom>
        </p:spPr>
        <p:txBody>
          <a:bodyPr wrap="none">
            <a:spAutoFit/>
          </a:bodyPr>
          <a:lstStyle/>
          <a:p>
            <a:r>
              <a:rPr lang="es-ES_tradnl" dirty="0" smtClean="0">
                <a:solidFill>
                  <a:schemeClr val="bg1">
                    <a:lumMod val="95000"/>
                  </a:schemeClr>
                </a:solidFill>
              </a:rPr>
              <a:t>Artículos 227, 2015 y 223</a:t>
            </a:r>
            <a:endParaRPr lang="es-MX" dirty="0">
              <a:solidFill>
                <a:schemeClr val="bg1">
                  <a:lumMod val="95000"/>
                </a:schemeClr>
              </a:solidFill>
            </a:endParaRPr>
          </a:p>
        </p:txBody>
      </p:sp>
      <p:sp>
        <p:nvSpPr>
          <p:cNvPr id="6" name="Rectángulo 5"/>
          <p:cNvSpPr/>
          <p:nvPr/>
        </p:nvSpPr>
        <p:spPr>
          <a:xfrm>
            <a:off x="1882567" y="5067211"/>
            <a:ext cx="7088899" cy="1200329"/>
          </a:xfrm>
          <a:prstGeom prst="rect">
            <a:avLst/>
          </a:prstGeom>
        </p:spPr>
        <p:txBody>
          <a:bodyPr wrap="square">
            <a:spAutoFit/>
          </a:bodyPr>
          <a:lstStyle/>
          <a:p>
            <a:pPr algn="ctr"/>
            <a:r>
              <a:rPr lang="es-MX" sz="2400" b="1" dirty="0">
                <a:solidFill>
                  <a:schemeClr val="accent4">
                    <a:lumMod val="75000"/>
                  </a:schemeClr>
                </a:solidFill>
              </a:rPr>
              <a:t>En caso de que la reproducción de la información exceda 60 fojas</a:t>
            </a:r>
            <a:r>
              <a:rPr lang="es-MX" sz="2400" b="1" dirty="0" smtClean="0">
                <a:solidFill>
                  <a:schemeClr val="accent4">
                    <a:lumMod val="75000"/>
                  </a:schemeClr>
                </a:solidFill>
              </a:rPr>
              <a:t>,  </a:t>
            </a:r>
            <a:r>
              <a:rPr lang="es-MX" sz="2400" b="1" dirty="0">
                <a:solidFill>
                  <a:schemeClr val="accent4">
                    <a:lumMod val="75000"/>
                  </a:schemeClr>
                </a:solidFill>
              </a:rPr>
              <a:t>el S.O. podrá cobrar la reproducción de la información solicitada. </a:t>
            </a:r>
            <a:endParaRPr lang="es-MX" sz="2400" b="1" u="sng" dirty="0">
              <a:solidFill>
                <a:schemeClr val="accent4">
                  <a:lumMod val="75000"/>
                </a:schemeClr>
              </a:solidFill>
            </a:endParaRPr>
          </a:p>
        </p:txBody>
      </p:sp>
    </p:spTree>
    <p:extLst>
      <p:ext uri="{BB962C8B-B14F-4D97-AF65-F5344CB8AC3E}">
        <p14:creationId xmlns:p14="http://schemas.microsoft.com/office/powerpoint/2010/main" val="36572672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9806" y="2221515"/>
            <a:ext cx="9286797" cy="3690770"/>
          </a:xfrm>
        </p:spPr>
        <p:txBody>
          <a:bodyPr>
            <a:normAutofit/>
          </a:bodyPr>
          <a:lstStyle/>
          <a:p>
            <a:pPr marL="0" indent="0" algn="just">
              <a:lnSpc>
                <a:spcPct val="120000"/>
              </a:lnSpc>
              <a:buNone/>
            </a:pPr>
            <a:r>
              <a:rPr lang="es-MX" sz="2700" dirty="0" smtClean="0">
                <a:solidFill>
                  <a:srgbClr val="7030A0"/>
                </a:solidFill>
              </a:rPr>
              <a:t>Resumen de los términos:</a:t>
            </a:r>
          </a:p>
          <a:p>
            <a:pPr algn="just">
              <a:buFont typeface="Wingdings" panose="05000000000000000000" pitchFamily="2" charset="2"/>
              <a:buChar char="v"/>
            </a:pPr>
            <a:r>
              <a:rPr lang="es-MX" sz="2700" dirty="0" smtClean="0">
                <a:solidFill>
                  <a:srgbClr val="00B050"/>
                </a:solidFill>
              </a:rPr>
              <a:t>Respuesta   </a:t>
            </a:r>
            <a:r>
              <a:rPr lang="es-MX" sz="2700" dirty="0">
                <a:solidFill>
                  <a:srgbClr val="00B050"/>
                </a:solidFill>
              </a:rPr>
              <a:t>			</a:t>
            </a:r>
            <a:r>
              <a:rPr lang="es-MX" sz="2700" dirty="0" smtClean="0">
                <a:solidFill>
                  <a:srgbClr val="00B050"/>
                </a:solidFill>
              </a:rPr>
              <a:t>9 días </a:t>
            </a:r>
          </a:p>
          <a:p>
            <a:pPr algn="just">
              <a:buFont typeface="Wingdings" panose="05000000000000000000" pitchFamily="2" charset="2"/>
              <a:buChar char="v"/>
            </a:pPr>
            <a:r>
              <a:rPr lang="es-MX" sz="2700" dirty="0">
                <a:solidFill>
                  <a:srgbClr val="FF0000"/>
                </a:solidFill>
              </a:rPr>
              <a:t>Ampliación de Plazo            </a:t>
            </a:r>
            <a:r>
              <a:rPr lang="es-MX" sz="2700" dirty="0" smtClean="0">
                <a:solidFill>
                  <a:srgbClr val="FF0000"/>
                </a:solidFill>
              </a:rPr>
              <a:t>	9 días </a:t>
            </a:r>
          </a:p>
          <a:p>
            <a:pPr algn="just">
              <a:buFont typeface="Wingdings" panose="05000000000000000000" pitchFamily="2" charset="2"/>
              <a:buChar char="v"/>
            </a:pPr>
            <a:r>
              <a:rPr lang="es-MX" sz="2700" dirty="0">
                <a:solidFill>
                  <a:srgbClr val="0070C0"/>
                </a:solidFill>
              </a:rPr>
              <a:t>Prevención      		 	3 días – 10 desahogo</a:t>
            </a:r>
          </a:p>
          <a:p>
            <a:pPr>
              <a:buFont typeface="Wingdings" panose="05000000000000000000" pitchFamily="2" charset="2"/>
              <a:buChar char="v"/>
            </a:pPr>
            <a:r>
              <a:rPr lang="es-MX" sz="2700" dirty="0" smtClean="0">
                <a:solidFill>
                  <a:srgbClr val="7030A0"/>
                </a:solidFill>
              </a:rPr>
              <a:t>Notoria </a:t>
            </a:r>
            <a:r>
              <a:rPr lang="es-MX" sz="2700" dirty="0">
                <a:solidFill>
                  <a:srgbClr val="7030A0"/>
                </a:solidFill>
              </a:rPr>
              <a:t>Incompetencia	 </a:t>
            </a:r>
            <a:r>
              <a:rPr lang="es-MX" sz="2700" dirty="0" smtClean="0">
                <a:solidFill>
                  <a:srgbClr val="7030A0"/>
                </a:solidFill>
              </a:rPr>
              <a:t>	3 </a:t>
            </a:r>
            <a:r>
              <a:rPr lang="es-MX" sz="2700" dirty="0">
                <a:solidFill>
                  <a:srgbClr val="7030A0"/>
                </a:solidFill>
              </a:rPr>
              <a:t>días</a:t>
            </a:r>
          </a:p>
          <a:p>
            <a:pPr>
              <a:buFont typeface="Wingdings" panose="05000000000000000000" pitchFamily="2" charset="2"/>
              <a:buChar char="v"/>
            </a:pPr>
            <a:r>
              <a:rPr lang="es-MX" sz="2700" dirty="0" smtClean="0">
                <a:solidFill>
                  <a:srgbClr val="002060"/>
                </a:solidFill>
              </a:rPr>
              <a:t>Competencia </a:t>
            </a:r>
            <a:r>
              <a:rPr lang="es-MX" sz="2700" dirty="0">
                <a:solidFill>
                  <a:srgbClr val="002060"/>
                </a:solidFill>
              </a:rPr>
              <a:t>parcial          </a:t>
            </a:r>
            <a:r>
              <a:rPr lang="es-MX" sz="2700" dirty="0" smtClean="0">
                <a:solidFill>
                  <a:srgbClr val="002060"/>
                </a:solidFill>
              </a:rPr>
              <a:t>	</a:t>
            </a:r>
            <a:r>
              <a:rPr lang="es-MX" sz="2700" dirty="0">
                <a:solidFill>
                  <a:srgbClr val="002060"/>
                </a:solidFill>
              </a:rPr>
              <a:t>9</a:t>
            </a:r>
            <a:r>
              <a:rPr lang="es-MX" sz="2700" dirty="0" smtClean="0">
                <a:solidFill>
                  <a:srgbClr val="002060"/>
                </a:solidFill>
              </a:rPr>
              <a:t> </a:t>
            </a:r>
            <a:r>
              <a:rPr lang="es-MX" sz="2700" dirty="0">
                <a:solidFill>
                  <a:srgbClr val="002060"/>
                </a:solidFill>
              </a:rPr>
              <a:t>días </a:t>
            </a:r>
            <a:r>
              <a:rPr lang="es-MX" sz="2700" dirty="0" smtClean="0">
                <a:solidFill>
                  <a:srgbClr val="002060"/>
                </a:solidFill>
              </a:rPr>
              <a:t>contestamos y orientamos</a:t>
            </a:r>
            <a:endParaRPr lang="es-MX" sz="2700" dirty="0">
              <a:solidFill>
                <a:srgbClr val="00206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725" y="2221515"/>
            <a:ext cx="1955827" cy="25657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ángulo 6"/>
          <p:cNvSpPr/>
          <p:nvPr/>
        </p:nvSpPr>
        <p:spPr>
          <a:xfrm>
            <a:off x="4724870" y="1164566"/>
            <a:ext cx="6503670" cy="523220"/>
          </a:xfrm>
          <a:prstGeom prst="rect">
            <a:avLst/>
          </a:prstGeom>
        </p:spPr>
        <p:txBody>
          <a:bodyPr wrap="square">
            <a:spAutoFit/>
          </a:bodyPr>
          <a:lstStyle/>
          <a:p>
            <a:pPr algn="r"/>
            <a:r>
              <a:rPr lang="es-MX" sz="2800" b="1" dirty="0">
                <a:solidFill>
                  <a:srgbClr val="00B0F0"/>
                </a:solidFill>
              </a:rPr>
              <a:t>Procedimiento de Acceso a la Información</a:t>
            </a:r>
            <a:endParaRPr lang="es-MX" sz="2800" dirty="0"/>
          </a:p>
        </p:txBody>
      </p:sp>
    </p:spTree>
    <p:extLst>
      <p:ext uri="{BB962C8B-B14F-4D97-AF65-F5344CB8AC3E}">
        <p14:creationId xmlns:p14="http://schemas.microsoft.com/office/powerpoint/2010/main" val="25158848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MX" sz="3000" b="1" dirty="0" smtClean="0">
              <a:solidFill>
                <a:srgbClr val="00B0F0"/>
              </a:solidFill>
            </a:endParaRPr>
          </a:p>
          <a:p>
            <a:pPr algn="ctr"/>
            <a:r>
              <a:rPr lang="es-MX" sz="3000" b="1" dirty="0" smtClean="0">
                <a:solidFill>
                  <a:srgbClr val="00B0F0"/>
                </a:solidFill>
              </a:rPr>
              <a:t>Tema </a:t>
            </a:r>
            <a:r>
              <a:rPr lang="es-MX" sz="3000" b="1" dirty="0">
                <a:solidFill>
                  <a:srgbClr val="00B0F0"/>
                </a:solidFill>
              </a:rPr>
              <a:t>8</a:t>
            </a:r>
          </a:p>
          <a:p>
            <a:pPr algn="ctr"/>
            <a:r>
              <a:rPr lang="es-MX" sz="3000" b="1" dirty="0">
                <a:solidFill>
                  <a:srgbClr val="00B0F0"/>
                </a:solidFill>
              </a:rPr>
              <a:t> </a:t>
            </a:r>
            <a:r>
              <a:rPr lang="es-MX" sz="3600" b="1" dirty="0">
                <a:solidFill>
                  <a:srgbClr val="00B0F0"/>
                </a:solidFill>
              </a:rPr>
              <a:t>Procedimientos de impugnación</a:t>
            </a:r>
          </a:p>
          <a:p>
            <a:pPr algn="ctr"/>
            <a:r>
              <a:rPr lang="es-MX" sz="3600" b="1" dirty="0">
                <a:solidFill>
                  <a:srgbClr val="00B0F0"/>
                </a:solidFill>
              </a:rPr>
              <a:t>Recurso de </a:t>
            </a:r>
            <a:r>
              <a:rPr lang="es-MX" sz="3600" b="1" dirty="0" smtClean="0">
                <a:solidFill>
                  <a:srgbClr val="00B0F0"/>
                </a:solidFill>
              </a:rPr>
              <a:t>revisión </a:t>
            </a:r>
          </a:p>
          <a:p>
            <a:pPr algn="ctr"/>
            <a:r>
              <a:rPr lang="es-MX" sz="3600" b="1" dirty="0" smtClean="0">
                <a:solidFill>
                  <a:srgbClr val="00B0F0"/>
                </a:solidFill>
              </a:rPr>
              <a:t>y Recurso de inconformidad</a:t>
            </a:r>
            <a:endParaRPr lang="es-MX" sz="3600" b="1" dirty="0">
              <a:solidFill>
                <a:srgbClr val="00B0F0"/>
              </a:solidFill>
            </a:endParaRPr>
          </a:p>
          <a:p>
            <a:pPr algn="ctr"/>
            <a:endParaRPr lang="es-MX" sz="3000" dirty="0">
              <a:solidFill>
                <a:schemeClr val="tx1"/>
              </a:solidFill>
            </a:endParaRPr>
          </a:p>
        </p:txBody>
      </p:sp>
    </p:spTree>
    <p:extLst>
      <p:ext uri="{BB962C8B-B14F-4D97-AF65-F5344CB8AC3E}">
        <p14:creationId xmlns:p14="http://schemas.microsoft.com/office/powerpoint/2010/main" val="13379665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100000">
              <a:srgbClr val="D7F0FA"/>
            </a:gs>
            <a:gs pos="73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23850" y="955320"/>
            <a:ext cx="5726430" cy="738263"/>
          </a:xfrm>
        </p:spPr>
        <p:txBody>
          <a:bodyPr>
            <a:normAutofit/>
          </a:body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3" name="Marcador de contenido 2"/>
          <p:cNvSpPr>
            <a:spLocks noGrp="1"/>
          </p:cNvSpPr>
          <p:nvPr>
            <p:ph idx="1"/>
          </p:nvPr>
        </p:nvSpPr>
        <p:spPr>
          <a:xfrm>
            <a:off x="1340069" y="2191407"/>
            <a:ext cx="9664261" cy="3752193"/>
          </a:xfrm>
          <a:noFill/>
          <a:ln>
            <a:noFill/>
          </a:ln>
        </p:spPr>
        <p:txBody>
          <a:bodyPr>
            <a:noAutofit/>
          </a:bodyPr>
          <a:lstStyle/>
          <a:p>
            <a:pPr marL="0" indent="0" algn="ctr">
              <a:lnSpc>
                <a:spcPct val="100000"/>
              </a:lnSpc>
              <a:spcBef>
                <a:spcPct val="0"/>
              </a:spcBef>
              <a:buNone/>
              <a:tabLst>
                <a:tab pos="63104" algn="l"/>
              </a:tabLst>
            </a:pPr>
            <a:r>
              <a:rPr lang="es-ES_tradnl" sz="4000" b="1" spc="-50" dirty="0">
                <a:solidFill>
                  <a:srgbClr val="00B0F0"/>
                </a:solidFill>
                <a:ea typeface="+mj-ea"/>
                <a:cs typeface="+mj-cs"/>
              </a:rPr>
              <a:t>Es el medio de impugnación </a:t>
            </a:r>
          </a:p>
          <a:p>
            <a:pPr marL="0" indent="0" algn="ctr">
              <a:lnSpc>
                <a:spcPct val="100000"/>
              </a:lnSpc>
              <a:spcBef>
                <a:spcPct val="0"/>
              </a:spcBef>
              <a:buNone/>
              <a:tabLst>
                <a:tab pos="63104" algn="l"/>
              </a:tabLst>
            </a:pPr>
            <a:r>
              <a:rPr lang="es-ES_tradnl" sz="4000" b="1" spc="-50" dirty="0">
                <a:solidFill>
                  <a:srgbClr val="00B0F0"/>
                </a:solidFill>
                <a:ea typeface="+mj-ea"/>
                <a:cs typeface="+mj-cs"/>
              </a:rPr>
              <a:t>con el que cuenta </a:t>
            </a:r>
            <a:endParaRPr lang="es-ES_tradnl" sz="4000" b="1" spc="-50" dirty="0" smtClean="0">
              <a:solidFill>
                <a:srgbClr val="00B0F0"/>
              </a:solidFill>
              <a:ea typeface="+mj-ea"/>
              <a:cs typeface="+mj-cs"/>
            </a:endParaRPr>
          </a:p>
          <a:p>
            <a:pPr marL="0" indent="0" algn="ctr">
              <a:lnSpc>
                <a:spcPct val="100000"/>
              </a:lnSpc>
              <a:spcBef>
                <a:spcPct val="0"/>
              </a:spcBef>
              <a:buNone/>
              <a:tabLst>
                <a:tab pos="63104" algn="l"/>
              </a:tabLst>
            </a:pPr>
            <a:r>
              <a:rPr lang="es-ES_tradnl" sz="4000" b="1" u="sng" spc="-50" dirty="0" smtClean="0">
                <a:solidFill>
                  <a:srgbClr val="00B0F0"/>
                </a:solidFill>
                <a:ea typeface="+mj-ea"/>
                <a:cs typeface="+mj-cs"/>
              </a:rPr>
              <a:t>un </a:t>
            </a:r>
            <a:r>
              <a:rPr lang="es-ES_tradnl" sz="4000" b="1" u="sng" spc="-50" dirty="0">
                <a:solidFill>
                  <a:srgbClr val="00B0F0"/>
                </a:solidFill>
                <a:ea typeface="+mj-ea"/>
                <a:cs typeface="+mj-cs"/>
              </a:rPr>
              <a:t>solicitante </a:t>
            </a:r>
            <a:r>
              <a:rPr lang="es-ES_tradnl" sz="4000" b="1" u="sng" spc="-50" dirty="0" smtClean="0">
                <a:solidFill>
                  <a:srgbClr val="00B0F0"/>
                </a:solidFill>
                <a:ea typeface="+mj-ea"/>
                <a:cs typeface="+mj-cs"/>
              </a:rPr>
              <a:t>inconforme </a:t>
            </a:r>
            <a:endParaRPr lang="es-ES_tradnl" sz="4000" b="1" u="sng" spc="-50" dirty="0">
              <a:solidFill>
                <a:srgbClr val="00B0F0"/>
              </a:solidFill>
              <a:ea typeface="+mj-ea"/>
              <a:cs typeface="+mj-cs"/>
            </a:endParaRPr>
          </a:p>
          <a:p>
            <a:pPr marL="0" indent="0" algn="ctr">
              <a:lnSpc>
                <a:spcPct val="100000"/>
              </a:lnSpc>
              <a:spcBef>
                <a:spcPct val="0"/>
              </a:spcBef>
              <a:buNone/>
              <a:tabLst>
                <a:tab pos="63104" algn="l"/>
              </a:tabLst>
            </a:pPr>
            <a:r>
              <a:rPr lang="es-ES_tradnl" sz="4000" b="1" spc="-50" dirty="0">
                <a:solidFill>
                  <a:srgbClr val="00B0F0"/>
                </a:solidFill>
                <a:ea typeface="+mj-ea"/>
                <a:cs typeface="+mj-cs"/>
              </a:rPr>
              <a:t>con </a:t>
            </a:r>
            <a:r>
              <a:rPr lang="es-ES_tradnl" sz="4000" b="1" u="sng" spc="-50" dirty="0">
                <a:solidFill>
                  <a:srgbClr val="00B0F0"/>
                </a:solidFill>
                <a:ea typeface="+mj-ea"/>
                <a:cs typeface="+mj-cs"/>
              </a:rPr>
              <a:t>la respuesta </a:t>
            </a:r>
            <a:r>
              <a:rPr lang="es-ES_tradnl" sz="4000" b="1" spc="-50" dirty="0">
                <a:solidFill>
                  <a:srgbClr val="00B0F0"/>
                </a:solidFill>
                <a:ea typeface="+mj-ea"/>
                <a:cs typeface="+mj-cs"/>
              </a:rPr>
              <a:t>del Sujeto Obligado.</a:t>
            </a:r>
          </a:p>
          <a:p>
            <a:pPr marL="0" indent="0" algn="ctr">
              <a:lnSpc>
                <a:spcPct val="100000"/>
              </a:lnSpc>
              <a:buNone/>
              <a:tabLst>
                <a:tab pos="63104" algn="l"/>
              </a:tabLst>
            </a:pPr>
            <a:endParaRPr lang="es-ES_tradnl" sz="200" dirty="0">
              <a:ln>
                <a:solidFill>
                  <a:schemeClr val="accent5">
                    <a:lumMod val="60000"/>
                    <a:lumOff val="40000"/>
                  </a:schemeClr>
                </a:solidFill>
              </a:ln>
              <a:solidFill>
                <a:srgbClr val="0070C0"/>
              </a:solidFill>
            </a:endParaRPr>
          </a:p>
          <a:p>
            <a:pPr>
              <a:lnSpc>
                <a:spcPct val="100000"/>
              </a:lnSpc>
            </a:pPr>
            <a:endParaRPr lang="es-MX" sz="3200" dirty="0">
              <a:ln>
                <a:solidFill>
                  <a:schemeClr val="accent5">
                    <a:lumMod val="60000"/>
                    <a:lumOff val="40000"/>
                  </a:schemeClr>
                </a:solidFill>
              </a:ln>
              <a:solidFill>
                <a:srgbClr val="0070C0"/>
              </a:solidFill>
            </a:endParaRPr>
          </a:p>
        </p:txBody>
      </p:sp>
      <p:sp>
        <p:nvSpPr>
          <p:cNvPr id="5" name="Rectángulo 4"/>
          <p:cNvSpPr/>
          <p:nvPr/>
        </p:nvSpPr>
        <p:spPr>
          <a:xfrm>
            <a:off x="8349574" y="6459259"/>
            <a:ext cx="1326004" cy="369332"/>
          </a:xfrm>
          <a:prstGeom prst="rect">
            <a:avLst/>
          </a:prstGeom>
        </p:spPr>
        <p:txBody>
          <a:bodyPr wrap="none">
            <a:spAutoFit/>
          </a:bodyPr>
          <a:lstStyle/>
          <a:p>
            <a:r>
              <a:rPr lang="es-ES_tradnl" dirty="0">
                <a:solidFill>
                  <a:schemeClr val="bg1">
                    <a:lumMod val="95000"/>
                  </a:schemeClr>
                </a:solidFill>
              </a:rPr>
              <a:t>Artículo 233</a:t>
            </a:r>
            <a:endParaRPr lang="es-MX" dirty="0">
              <a:solidFill>
                <a:schemeClr val="bg1">
                  <a:lumMod val="95000"/>
                </a:schemeClr>
              </a:solidFill>
            </a:endParaRPr>
          </a:p>
        </p:txBody>
      </p:sp>
    </p:spTree>
    <p:extLst>
      <p:ext uri="{BB962C8B-B14F-4D97-AF65-F5344CB8AC3E}">
        <p14:creationId xmlns:p14="http://schemas.microsoft.com/office/powerpoint/2010/main" val="339443467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79073" y="1091445"/>
            <a:ext cx="5657850" cy="557707"/>
          </a:xfrm>
        </p:spPr>
        <p:txBody>
          <a:bodyPr>
            <a:noAutofit/>
          </a:bodyPr>
          <a:lstStyle/>
          <a:p>
            <a:pPr algn="r"/>
            <a:r>
              <a:rPr lang="es-MX" sz="3600" b="1" dirty="0">
                <a:solidFill>
                  <a:srgbClr val="00B0F0"/>
                </a:solidFill>
                <a:latin typeface="+mn-lt"/>
              </a:rPr>
              <a:t>Introducción</a:t>
            </a:r>
            <a:endParaRPr lang="es-MX" sz="3600" dirty="0">
              <a:latin typeface="+mn-lt"/>
            </a:endParaRPr>
          </a:p>
        </p:txBody>
      </p:sp>
      <p:sp>
        <p:nvSpPr>
          <p:cNvPr id="6" name="CuadroTexto 5"/>
          <p:cNvSpPr txBox="1"/>
          <p:nvPr/>
        </p:nvSpPr>
        <p:spPr>
          <a:xfrm>
            <a:off x="776614" y="1739512"/>
            <a:ext cx="10679653" cy="4216539"/>
          </a:xfrm>
          <a:prstGeom prst="rect">
            <a:avLst/>
          </a:prstGeom>
          <a:noFill/>
        </p:spPr>
        <p:txBody>
          <a:bodyPr wrap="square" rtlCol="0">
            <a:spAutoFit/>
          </a:bodyPr>
          <a:lstStyle/>
          <a:p>
            <a:pPr algn="just"/>
            <a:r>
              <a:rPr lang="es-MX" sz="2400" dirty="0">
                <a:solidFill>
                  <a:schemeClr val="accent5">
                    <a:lumMod val="50000"/>
                  </a:schemeClr>
                </a:solidFill>
              </a:rPr>
              <a:t>A fin de dar cumplimiento al artículo </a:t>
            </a:r>
            <a:r>
              <a:rPr lang="es-MX" sz="2400" b="1" dirty="0">
                <a:solidFill>
                  <a:schemeClr val="accent5">
                    <a:lumMod val="50000"/>
                  </a:schemeClr>
                </a:solidFill>
              </a:rPr>
              <a:t>quinto transitorio de la Ley General </a:t>
            </a:r>
            <a:r>
              <a:rPr lang="es-MX" sz="2400" dirty="0">
                <a:solidFill>
                  <a:schemeClr val="accent5">
                    <a:lumMod val="50000"/>
                  </a:schemeClr>
                </a:solidFill>
              </a:rPr>
              <a:t>de Transparencia y Acceso a la Información Pública (LGTAIP), </a:t>
            </a:r>
            <a:r>
              <a:rPr lang="es-MX" sz="2400" dirty="0" smtClean="0">
                <a:solidFill>
                  <a:schemeClr val="accent5">
                    <a:lumMod val="50000"/>
                  </a:schemeClr>
                </a:solidFill>
              </a:rPr>
              <a:t>el </a:t>
            </a:r>
            <a:r>
              <a:rPr lang="es-MX" sz="2400" dirty="0">
                <a:solidFill>
                  <a:schemeClr val="accent5">
                    <a:lumMod val="50000"/>
                  </a:schemeClr>
                </a:solidFill>
              </a:rPr>
              <a:t>cual establece que </a:t>
            </a:r>
            <a:r>
              <a:rPr lang="es-MX" sz="2400" b="1" dirty="0">
                <a:solidFill>
                  <a:schemeClr val="accent5">
                    <a:lumMod val="50000"/>
                  </a:schemeClr>
                </a:solidFill>
              </a:rPr>
              <a:t>las legislaturas de los Estados y la Asamblea Legislativa del Distrito Federal</a:t>
            </a:r>
            <a:r>
              <a:rPr lang="es-MX" sz="2400" dirty="0">
                <a:solidFill>
                  <a:schemeClr val="accent5">
                    <a:lumMod val="50000"/>
                  </a:schemeClr>
                </a:solidFill>
              </a:rPr>
              <a:t>, </a:t>
            </a:r>
            <a:r>
              <a:rPr lang="es-MX" sz="2400" b="1" dirty="0">
                <a:solidFill>
                  <a:schemeClr val="accent5">
                    <a:lumMod val="50000"/>
                  </a:schemeClr>
                </a:solidFill>
              </a:rPr>
              <a:t>tendrán un plazo </a:t>
            </a:r>
            <a:r>
              <a:rPr lang="es-MX" sz="2400" b="1" dirty="0" smtClean="0">
                <a:solidFill>
                  <a:schemeClr val="accent5">
                    <a:lumMod val="50000"/>
                  </a:schemeClr>
                </a:solidFill>
              </a:rPr>
              <a:t>de </a:t>
            </a:r>
            <a:r>
              <a:rPr lang="es-MX" sz="2400" b="1" dirty="0">
                <a:solidFill>
                  <a:schemeClr val="accent5">
                    <a:lumMod val="50000"/>
                  </a:schemeClr>
                </a:solidFill>
              </a:rPr>
              <a:t>hasta un año</a:t>
            </a:r>
            <a:r>
              <a:rPr lang="es-MX" sz="2400" dirty="0">
                <a:solidFill>
                  <a:schemeClr val="accent5">
                    <a:lumMod val="50000"/>
                  </a:schemeClr>
                </a:solidFill>
              </a:rPr>
              <a:t>, a partir de la entrada </a:t>
            </a:r>
            <a:r>
              <a:rPr lang="es-MX" sz="2400" dirty="0" smtClean="0">
                <a:solidFill>
                  <a:schemeClr val="accent5">
                    <a:lumMod val="50000"/>
                  </a:schemeClr>
                </a:solidFill>
              </a:rPr>
              <a:t>en vigor de </a:t>
            </a:r>
            <a:r>
              <a:rPr lang="es-MX" sz="2400" dirty="0">
                <a:solidFill>
                  <a:schemeClr val="accent5">
                    <a:lumMod val="50000"/>
                  </a:schemeClr>
                </a:solidFill>
              </a:rPr>
              <a:t>la LGTAIP (5 de mayo de 2015), </a:t>
            </a:r>
            <a:r>
              <a:rPr lang="es-MX" sz="2400" b="1" dirty="0">
                <a:solidFill>
                  <a:schemeClr val="accent5">
                    <a:lumMod val="50000"/>
                  </a:schemeClr>
                </a:solidFill>
              </a:rPr>
              <a:t>para armonizar las Leyes </a:t>
            </a:r>
            <a:r>
              <a:rPr lang="es-MX" sz="2400" b="1" dirty="0" smtClean="0">
                <a:solidFill>
                  <a:schemeClr val="accent5">
                    <a:lumMod val="50000"/>
                  </a:schemeClr>
                </a:solidFill>
              </a:rPr>
              <a:t>relativas</a:t>
            </a:r>
            <a:r>
              <a:rPr lang="es-MX" sz="2400" dirty="0" smtClean="0">
                <a:solidFill>
                  <a:schemeClr val="accent5">
                    <a:lumMod val="50000"/>
                  </a:schemeClr>
                </a:solidFill>
              </a:rPr>
              <a:t>; para ello, el </a:t>
            </a:r>
            <a:r>
              <a:rPr lang="es-MX" sz="2400" dirty="0">
                <a:solidFill>
                  <a:schemeClr val="accent5">
                    <a:lumMod val="50000"/>
                  </a:schemeClr>
                </a:solidFill>
              </a:rPr>
              <a:t>Poder Legislativo diseñó un nuevo ordenamiento legal fortaleciendo la política de transparencia en la gestión pública, la rendición de cuentas y </a:t>
            </a:r>
            <a:r>
              <a:rPr lang="es-MX" sz="2400" dirty="0" smtClean="0">
                <a:solidFill>
                  <a:schemeClr val="accent5">
                    <a:lumMod val="50000"/>
                  </a:schemeClr>
                </a:solidFill>
              </a:rPr>
              <a:t>el fomento a la </a:t>
            </a:r>
            <a:r>
              <a:rPr lang="es-MX" sz="2400" dirty="0">
                <a:solidFill>
                  <a:schemeClr val="accent5">
                    <a:lumMod val="50000"/>
                  </a:schemeClr>
                </a:solidFill>
              </a:rPr>
              <a:t>participación ciudadana. </a:t>
            </a:r>
          </a:p>
          <a:p>
            <a:pPr algn="just"/>
            <a:endParaRPr lang="es-MX" sz="2400" dirty="0">
              <a:solidFill>
                <a:schemeClr val="accent5">
                  <a:lumMod val="50000"/>
                </a:schemeClr>
              </a:solidFill>
            </a:endParaRPr>
          </a:p>
          <a:p>
            <a:pPr algn="just"/>
            <a:r>
              <a:rPr lang="es-MX" sz="2400" dirty="0">
                <a:solidFill>
                  <a:schemeClr val="accent5">
                    <a:lumMod val="50000"/>
                  </a:schemeClr>
                </a:solidFill>
              </a:rPr>
              <a:t>En este sentido, se emitió </a:t>
            </a:r>
            <a:r>
              <a:rPr lang="es-MX" sz="2400" b="1" dirty="0">
                <a:solidFill>
                  <a:schemeClr val="accent5">
                    <a:lumMod val="50000"/>
                  </a:schemeClr>
                </a:solidFill>
              </a:rPr>
              <a:t>la Ley de Transparencia, Acceso a la Información Pública y Rendición de Cuentas de la Ciudad de México, </a:t>
            </a:r>
            <a:r>
              <a:rPr lang="es-MX" sz="2400" dirty="0">
                <a:solidFill>
                  <a:schemeClr val="accent5">
                    <a:lumMod val="50000"/>
                  </a:schemeClr>
                </a:solidFill>
              </a:rPr>
              <a:t>misma que se </a:t>
            </a:r>
            <a:r>
              <a:rPr lang="es-MX" sz="2400" b="1" dirty="0">
                <a:solidFill>
                  <a:schemeClr val="accent5">
                    <a:lumMod val="50000"/>
                  </a:schemeClr>
                </a:solidFill>
              </a:rPr>
              <a:t>publicó en la </a:t>
            </a:r>
            <a:r>
              <a:rPr lang="es-MX" sz="2400" b="1" i="1" dirty="0">
                <a:solidFill>
                  <a:schemeClr val="accent5">
                    <a:lumMod val="50000"/>
                  </a:schemeClr>
                </a:solidFill>
              </a:rPr>
              <a:t>Gaceta Oficial de la Ciudad </a:t>
            </a:r>
            <a:r>
              <a:rPr lang="es-MX" sz="2400" b="1" i="1" dirty="0" smtClean="0">
                <a:solidFill>
                  <a:schemeClr val="accent5">
                    <a:lumMod val="50000"/>
                  </a:schemeClr>
                </a:solidFill>
              </a:rPr>
              <a:t>de </a:t>
            </a:r>
            <a:r>
              <a:rPr lang="es-MX" sz="2400" b="1" i="1" dirty="0">
                <a:solidFill>
                  <a:schemeClr val="accent5">
                    <a:lumMod val="50000"/>
                  </a:schemeClr>
                </a:solidFill>
              </a:rPr>
              <a:t>México </a:t>
            </a:r>
            <a:r>
              <a:rPr lang="es-MX" sz="2400" b="1" dirty="0">
                <a:solidFill>
                  <a:schemeClr val="accent5">
                    <a:lumMod val="50000"/>
                  </a:schemeClr>
                </a:solidFill>
              </a:rPr>
              <a:t>el </a:t>
            </a:r>
            <a:r>
              <a:rPr lang="es-MX" sz="2600" b="1" dirty="0" smtClean="0">
                <a:solidFill>
                  <a:schemeClr val="accent6">
                    <a:lumMod val="75000"/>
                  </a:schemeClr>
                </a:solidFill>
              </a:rPr>
              <a:t>6 </a:t>
            </a:r>
            <a:r>
              <a:rPr lang="es-MX" sz="2600" b="1" dirty="0">
                <a:solidFill>
                  <a:schemeClr val="accent6">
                    <a:lumMod val="75000"/>
                  </a:schemeClr>
                </a:solidFill>
              </a:rPr>
              <a:t>de </a:t>
            </a:r>
            <a:r>
              <a:rPr lang="es-MX" sz="2600" b="1" dirty="0" smtClean="0">
                <a:solidFill>
                  <a:schemeClr val="accent6">
                    <a:lumMod val="75000"/>
                  </a:schemeClr>
                </a:solidFill>
              </a:rPr>
              <a:t>mayo de 2016</a:t>
            </a:r>
            <a:r>
              <a:rPr lang="es-MX" sz="2400" b="1" dirty="0" smtClean="0">
                <a:solidFill>
                  <a:schemeClr val="accent5">
                    <a:lumMod val="50000"/>
                  </a:schemeClr>
                </a:solidFill>
              </a:rPr>
              <a:t>.</a:t>
            </a:r>
            <a:endParaRPr lang="es-MX" sz="2000" dirty="0">
              <a:solidFill>
                <a:schemeClr val="accent5">
                  <a:lumMod val="50000"/>
                </a:schemeClr>
              </a:solidFill>
            </a:endParaRPr>
          </a:p>
        </p:txBody>
      </p:sp>
    </p:spTree>
    <p:extLst>
      <p:ext uri="{BB962C8B-B14F-4D97-AF65-F5344CB8AC3E}">
        <p14:creationId xmlns:p14="http://schemas.microsoft.com/office/powerpoint/2010/main" val="1943434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8861" y="1968114"/>
            <a:ext cx="10175631" cy="3477875"/>
          </a:xfrm>
          <a:prstGeom prst="rect">
            <a:avLst/>
          </a:prstGeom>
        </p:spPr>
        <p:txBody>
          <a:bodyPr wrap="square">
            <a:spAutoFit/>
          </a:bodyPr>
          <a:lstStyle/>
          <a:p>
            <a:pPr algn="just">
              <a:tabLst>
                <a:tab pos="63104" algn="l"/>
              </a:tabLst>
            </a:pPr>
            <a:r>
              <a:rPr lang="es-ES_tradnl" sz="2800" dirty="0"/>
              <a:t>Se podrá interponer </a:t>
            </a:r>
            <a:r>
              <a:rPr lang="es-ES_tradnl" sz="2800" dirty="0" smtClean="0"/>
              <a:t>ante:</a:t>
            </a:r>
          </a:p>
          <a:p>
            <a:pPr algn="just">
              <a:tabLst>
                <a:tab pos="63104" algn="l"/>
              </a:tabLst>
            </a:pPr>
            <a:endParaRPr lang="es-ES_tradnl" sz="2800" dirty="0"/>
          </a:p>
          <a:p>
            <a:pPr algn="just">
              <a:lnSpc>
                <a:spcPct val="150000"/>
              </a:lnSpc>
              <a:buFont typeface="Wingdings" panose="05000000000000000000" pitchFamily="2" charset="2"/>
              <a:buChar char="v"/>
            </a:pPr>
            <a:r>
              <a:rPr lang="es-ES_tradnl" sz="2800" b="1" dirty="0"/>
              <a:t>El Instituto</a:t>
            </a:r>
            <a:r>
              <a:rPr lang="es-ES_tradnl" sz="2800" b="1" dirty="0" smtClean="0"/>
              <a:t>.</a:t>
            </a:r>
            <a:endParaRPr lang="es-ES_tradnl" sz="2800" dirty="0"/>
          </a:p>
          <a:p>
            <a:pPr algn="just">
              <a:lnSpc>
                <a:spcPct val="150000"/>
              </a:lnSpc>
              <a:buFont typeface="Wingdings" panose="05000000000000000000" pitchFamily="2" charset="2"/>
              <a:buChar char="v"/>
            </a:pPr>
            <a:r>
              <a:rPr lang="es-ES_tradnl" sz="2800" dirty="0"/>
              <a:t>L</a:t>
            </a:r>
            <a:r>
              <a:rPr lang="es-ES_tradnl" sz="2800" dirty="0" smtClean="0"/>
              <a:t>a</a:t>
            </a:r>
            <a:r>
              <a:rPr lang="es-ES_tradnl" sz="2800" b="1" dirty="0" smtClean="0"/>
              <a:t> </a:t>
            </a:r>
            <a:r>
              <a:rPr lang="es-ES_tradnl" sz="2800" b="1" dirty="0"/>
              <a:t>Unidad de </a:t>
            </a:r>
            <a:r>
              <a:rPr lang="es-ES_tradnl" sz="2800" b="1" dirty="0" smtClean="0"/>
              <a:t>Transparencia</a:t>
            </a:r>
            <a:r>
              <a:rPr lang="es-ES_tradnl" sz="2800" dirty="0" smtClean="0"/>
              <a:t>.</a:t>
            </a:r>
          </a:p>
          <a:p>
            <a:pPr algn="just">
              <a:lnSpc>
                <a:spcPct val="150000"/>
              </a:lnSpc>
              <a:buFont typeface="Wingdings" panose="05000000000000000000" pitchFamily="2" charset="2"/>
              <a:buChar char="v"/>
            </a:pPr>
            <a:r>
              <a:rPr lang="es-ES_tradnl" sz="2800" dirty="0" smtClean="0"/>
              <a:t>Al </a:t>
            </a:r>
            <a:r>
              <a:rPr lang="es-ES_tradnl" sz="2800" dirty="0"/>
              <a:t>correo </a:t>
            </a:r>
            <a:r>
              <a:rPr lang="es-ES_tradnl" sz="2800" dirty="0">
                <a:hlinkClick r:id="rId2"/>
              </a:rPr>
              <a:t>recursoderevision@infodf.org.mx</a:t>
            </a:r>
            <a:r>
              <a:rPr lang="es-ES_tradnl" sz="2800" dirty="0"/>
              <a:t> o a través del INFOMEX.</a:t>
            </a:r>
          </a:p>
        </p:txBody>
      </p:sp>
      <p:sp>
        <p:nvSpPr>
          <p:cNvPr id="5" name="Título 1"/>
          <p:cNvSpPr>
            <a:spLocks noGrp="1"/>
          </p:cNvSpPr>
          <p:nvPr>
            <p:ph type="title" idx="4294967295"/>
          </p:nvPr>
        </p:nvSpPr>
        <p:spPr>
          <a:xfrm>
            <a:off x="5417559" y="966063"/>
            <a:ext cx="5726430" cy="738263"/>
          </a:xfrm>
        </p:spPr>
        <p:txBody>
          <a:bodyPr>
            <a:normAutofit/>
          </a:body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Tree>
    <p:extLst>
      <p:ext uri="{BB962C8B-B14F-4D97-AF65-F5344CB8AC3E}">
        <p14:creationId xmlns:p14="http://schemas.microsoft.com/office/powerpoint/2010/main" val="433747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852" y="1982347"/>
            <a:ext cx="9863801" cy="4301222"/>
          </a:xfrm>
        </p:spPr>
        <p:txBody>
          <a:bodyPr>
            <a:noAutofit/>
          </a:bodyPr>
          <a:lstStyle/>
          <a:p>
            <a:pPr algn="just"/>
            <a:r>
              <a:rPr lang="es-ES_tradnl" sz="2400" b="1" dirty="0" smtClean="0">
                <a:solidFill>
                  <a:schemeClr val="tx1"/>
                </a:solidFill>
              </a:rPr>
              <a:t>El recurso </a:t>
            </a:r>
            <a:r>
              <a:rPr lang="es-ES_tradnl" sz="2400" b="1" dirty="0">
                <a:solidFill>
                  <a:schemeClr val="tx1"/>
                </a:solidFill>
              </a:rPr>
              <a:t>de revisión procederá en contra de</a:t>
            </a:r>
            <a:r>
              <a:rPr lang="es-ES_tradnl" sz="2400" b="1" dirty="0" smtClean="0">
                <a:solidFill>
                  <a:schemeClr val="tx1"/>
                </a:solidFill>
              </a:rPr>
              <a:t>:</a:t>
            </a:r>
          </a:p>
          <a:p>
            <a:pPr algn="just"/>
            <a:endParaRPr lang="es-ES_tradnl" sz="2800" b="1" dirty="0" smtClean="0">
              <a:solidFill>
                <a:schemeClr val="tx1"/>
              </a:solidFill>
            </a:endParaRPr>
          </a:p>
          <a:p>
            <a:pPr algn="just"/>
            <a:endParaRPr lang="es-ES_tradnl" sz="1000" b="1" dirty="0">
              <a:solidFill>
                <a:schemeClr val="tx1"/>
              </a:solidFill>
            </a:endParaRPr>
          </a:p>
          <a:p>
            <a:pPr marL="784622" indent="-514350" algn="just">
              <a:lnSpc>
                <a:spcPct val="100000"/>
              </a:lnSpc>
              <a:buFont typeface="+mj-lt"/>
              <a:buAutoNum type="romanUcPeriod"/>
            </a:pPr>
            <a:r>
              <a:rPr lang="es-MX" sz="2800" dirty="0">
                <a:solidFill>
                  <a:schemeClr val="tx1"/>
                </a:solidFill>
              </a:rPr>
              <a:t>La </a:t>
            </a:r>
            <a:r>
              <a:rPr lang="es-MX" sz="3200" dirty="0">
                <a:solidFill>
                  <a:schemeClr val="tx1"/>
                </a:solidFill>
              </a:rPr>
              <a:t>clasificación</a:t>
            </a:r>
            <a:r>
              <a:rPr lang="es-MX" sz="2800" dirty="0">
                <a:solidFill>
                  <a:schemeClr val="tx1"/>
                </a:solidFill>
              </a:rPr>
              <a:t> de la información</a:t>
            </a:r>
          </a:p>
          <a:p>
            <a:pPr marL="784622" indent="-514350" algn="just">
              <a:lnSpc>
                <a:spcPct val="100000"/>
              </a:lnSpc>
              <a:buFont typeface="+mj-lt"/>
              <a:buAutoNum type="romanUcPeriod"/>
            </a:pPr>
            <a:r>
              <a:rPr lang="es-MX" sz="2800" dirty="0">
                <a:solidFill>
                  <a:schemeClr val="tx1"/>
                </a:solidFill>
              </a:rPr>
              <a:t>La declaración de inexistencia de información</a:t>
            </a:r>
          </a:p>
          <a:p>
            <a:pPr marL="784622" indent="-514350" algn="just">
              <a:lnSpc>
                <a:spcPct val="100000"/>
              </a:lnSpc>
              <a:buFont typeface="+mj-lt"/>
              <a:buAutoNum type="romanUcPeriod"/>
            </a:pPr>
            <a:r>
              <a:rPr lang="es-MX" sz="2800" dirty="0" smtClean="0">
                <a:solidFill>
                  <a:srgbClr val="00B0F0"/>
                </a:solidFill>
              </a:rPr>
              <a:t>La declaración de incompetencia por el sujeto obligado</a:t>
            </a:r>
          </a:p>
          <a:p>
            <a:pPr marL="784622" indent="-514350" algn="just">
              <a:lnSpc>
                <a:spcPct val="100000"/>
              </a:lnSpc>
              <a:buFont typeface="+mj-lt"/>
              <a:buAutoNum type="romanUcPeriod"/>
            </a:pPr>
            <a:r>
              <a:rPr lang="es-MX" sz="2800" dirty="0" smtClean="0">
                <a:solidFill>
                  <a:schemeClr val="tx1"/>
                </a:solidFill>
              </a:rPr>
              <a:t>La entrega de información incompleta</a:t>
            </a:r>
          </a:p>
          <a:p>
            <a:endParaRPr lang="es-MX" sz="2800" dirty="0"/>
          </a:p>
        </p:txBody>
      </p:sp>
      <p:sp>
        <p:nvSpPr>
          <p:cNvPr id="7" name="Título 1"/>
          <p:cNvSpPr txBox="1">
            <a:spLocks/>
          </p:cNvSpPr>
          <p:nvPr/>
        </p:nvSpPr>
        <p:spPr>
          <a:xfrm>
            <a:off x="5437756" y="1112946"/>
            <a:ext cx="5726430" cy="5780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9" name="Rectángulo 8"/>
          <p:cNvSpPr/>
          <p:nvPr/>
        </p:nvSpPr>
        <p:spPr>
          <a:xfrm>
            <a:off x="1207852" y="2495005"/>
            <a:ext cx="1345240" cy="369332"/>
          </a:xfrm>
          <a:prstGeom prst="rect">
            <a:avLst/>
          </a:prstGeom>
        </p:spPr>
        <p:txBody>
          <a:bodyPr wrap="none">
            <a:spAutoFit/>
          </a:bodyPr>
          <a:lstStyle/>
          <a:p>
            <a:r>
              <a:rPr lang="es-ES_tradnl" b="1" dirty="0">
                <a:solidFill>
                  <a:srgbClr val="00B0F0"/>
                </a:solidFill>
              </a:rPr>
              <a:t>Artículo 234</a:t>
            </a:r>
            <a:endParaRPr lang="es-MX" b="1" dirty="0">
              <a:solidFill>
                <a:srgbClr val="00B0F0"/>
              </a:solidFill>
            </a:endParaRPr>
          </a:p>
        </p:txBody>
      </p:sp>
      <p:sp>
        <p:nvSpPr>
          <p:cNvPr id="10" name="Flecha derecha 9"/>
          <p:cNvSpPr/>
          <p:nvPr/>
        </p:nvSpPr>
        <p:spPr>
          <a:xfrm>
            <a:off x="11164186" y="5431316"/>
            <a:ext cx="524710" cy="29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038" y="1982347"/>
            <a:ext cx="1921877" cy="19172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9645417"/>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0214" y="2167013"/>
            <a:ext cx="10005237" cy="3800686"/>
          </a:xfrm>
        </p:spPr>
        <p:txBody>
          <a:bodyPr>
            <a:noAutofit/>
          </a:bodyPr>
          <a:lstStyle/>
          <a:p>
            <a:pPr marL="270272" indent="0" algn="just">
              <a:lnSpc>
                <a:spcPct val="110000"/>
              </a:lnSpc>
              <a:buNone/>
            </a:pPr>
            <a:r>
              <a:rPr lang="es-MX" sz="2600" dirty="0" smtClean="0">
                <a:solidFill>
                  <a:srgbClr val="00B0F0"/>
                </a:solidFill>
              </a:rPr>
              <a:t>V.</a:t>
            </a:r>
            <a:r>
              <a:rPr lang="es-MX" sz="2600" dirty="0" smtClean="0">
                <a:solidFill>
                  <a:schemeClr val="tx1"/>
                </a:solidFill>
              </a:rPr>
              <a:t>	La </a:t>
            </a:r>
            <a:r>
              <a:rPr lang="es-MX" sz="2600" dirty="0">
                <a:solidFill>
                  <a:schemeClr val="tx1"/>
                </a:solidFill>
              </a:rPr>
              <a:t>entrega de información que no corresponda con lo solicitado</a:t>
            </a:r>
          </a:p>
          <a:p>
            <a:pPr marL="270272" indent="0" algn="just">
              <a:lnSpc>
                <a:spcPct val="110000"/>
              </a:lnSpc>
              <a:buNone/>
            </a:pPr>
            <a:r>
              <a:rPr lang="es-MX" sz="2600" dirty="0" smtClean="0">
                <a:solidFill>
                  <a:srgbClr val="00B0F0"/>
                </a:solidFill>
              </a:rPr>
              <a:t>VI.</a:t>
            </a:r>
            <a:r>
              <a:rPr lang="es-MX" sz="2600" dirty="0" smtClean="0">
                <a:solidFill>
                  <a:schemeClr val="tx1"/>
                </a:solidFill>
              </a:rPr>
              <a:t>	</a:t>
            </a:r>
            <a:r>
              <a:rPr lang="es-MX" sz="2600" dirty="0" smtClean="0">
                <a:solidFill>
                  <a:srgbClr val="00B0F0"/>
                </a:solidFill>
              </a:rPr>
              <a:t>La </a:t>
            </a:r>
            <a:r>
              <a:rPr lang="es-MX" sz="2600" dirty="0">
                <a:solidFill>
                  <a:srgbClr val="00B0F0"/>
                </a:solidFill>
              </a:rPr>
              <a:t>falta de respuesta a una solicitud de acceso a la información dentro de los plazos establecidos en la </a:t>
            </a:r>
            <a:r>
              <a:rPr lang="es-MX" sz="2600" dirty="0" smtClean="0">
                <a:solidFill>
                  <a:srgbClr val="00B0F0"/>
                </a:solidFill>
              </a:rPr>
              <a:t>ley</a:t>
            </a:r>
          </a:p>
          <a:p>
            <a:pPr marL="270272" indent="0" algn="just">
              <a:lnSpc>
                <a:spcPct val="110000"/>
              </a:lnSpc>
              <a:buNone/>
            </a:pPr>
            <a:r>
              <a:rPr lang="es-MX" sz="2600" dirty="0" smtClean="0">
                <a:solidFill>
                  <a:srgbClr val="00B0F0"/>
                </a:solidFill>
              </a:rPr>
              <a:t>VII.</a:t>
            </a:r>
            <a:r>
              <a:rPr lang="es-MX" sz="2600" dirty="0" smtClean="0">
                <a:solidFill>
                  <a:schemeClr val="tx1"/>
                </a:solidFill>
              </a:rPr>
              <a:t>	La notificación, entrega o puesta a disposición de información en una modalidad o formato distinto</a:t>
            </a:r>
            <a:endParaRPr lang="es-MX" sz="2600" dirty="0">
              <a:solidFill>
                <a:schemeClr val="tx1"/>
              </a:solidFill>
            </a:endParaRPr>
          </a:p>
          <a:p>
            <a:pPr marL="270272" indent="0">
              <a:lnSpc>
                <a:spcPct val="110000"/>
              </a:lnSpc>
              <a:buNone/>
            </a:pPr>
            <a:r>
              <a:rPr lang="es-MX" sz="2600" dirty="0" smtClean="0">
                <a:solidFill>
                  <a:srgbClr val="00B0F0"/>
                </a:solidFill>
              </a:rPr>
              <a:t>VIII.</a:t>
            </a:r>
            <a:r>
              <a:rPr lang="es-MX" sz="2600" dirty="0" smtClean="0">
                <a:solidFill>
                  <a:schemeClr val="tx1"/>
                </a:solidFill>
              </a:rPr>
              <a:t>	</a:t>
            </a:r>
            <a:r>
              <a:rPr lang="es-MX" sz="2600" dirty="0" smtClean="0">
                <a:solidFill>
                  <a:srgbClr val="00B0F0"/>
                </a:solidFill>
              </a:rPr>
              <a:t>La </a:t>
            </a:r>
            <a:r>
              <a:rPr lang="es-MX" sz="2600" dirty="0">
                <a:solidFill>
                  <a:srgbClr val="00B0F0"/>
                </a:solidFill>
              </a:rPr>
              <a:t>entrega o puesta a disposición de información en un formato incomprensible y/o no accesible para el </a:t>
            </a:r>
            <a:r>
              <a:rPr lang="es-MX" sz="2600" dirty="0" smtClean="0">
                <a:solidFill>
                  <a:srgbClr val="00B0F0"/>
                </a:solidFill>
              </a:rPr>
              <a:t>solicitante</a:t>
            </a:r>
            <a:endParaRPr lang="es-MX" sz="2600" dirty="0">
              <a:solidFill>
                <a:srgbClr val="00B0F0"/>
              </a:solidFill>
            </a:endParaRPr>
          </a:p>
        </p:txBody>
      </p:sp>
      <p:sp>
        <p:nvSpPr>
          <p:cNvPr id="6" name="Título 1"/>
          <p:cNvSpPr txBox="1">
            <a:spLocks/>
          </p:cNvSpPr>
          <p:nvPr/>
        </p:nvSpPr>
        <p:spPr>
          <a:xfrm>
            <a:off x="6182832" y="1107274"/>
            <a:ext cx="4981354" cy="538770"/>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5" name="Rectángulo 4"/>
          <p:cNvSpPr/>
          <p:nvPr/>
        </p:nvSpPr>
        <p:spPr>
          <a:xfrm>
            <a:off x="9838182" y="6488668"/>
            <a:ext cx="1326004" cy="369332"/>
          </a:xfrm>
          <a:prstGeom prst="rect">
            <a:avLst/>
          </a:prstGeom>
        </p:spPr>
        <p:txBody>
          <a:bodyPr wrap="none">
            <a:spAutoFit/>
          </a:bodyPr>
          <a:lstStyle/>
          <a:p>
            <a:r>
              <a:rPr lang="es-ES_tradnl" dirty="0">
                <a:solidFill>
                  <a:schemeClr val="bg1">
                    <a:lumMod val="95000"/>
                  </a:schemeClr>
                </a:solidFill>
              </a:rPr>
              <a:t>Artículo 234</a:t>
            </a:r>
            <a:endParaRPr lang="es-MX" dirty="0">
              <a:solidFill>
                <a:schemeClr val="bg1">
                  <a:lumMod val="95000"/>
                </a:schemeClr>
              </a:solidFill>
            </a:endParaRPr>
          </a:p>
        </p:txBody>
      </p:sp>
      <p:sp>
        <p:nvSpPr>
          <p:cNvPr id="8" name="Flecha derecha 7"/>
          <p:cNvSpPr/>
          <p:nvPr/>
        </p:nvSpPr>
        <p:spPr>
          <a:xfrm>
            <a:off x="11164186" y="5431316"/>
            <a:ext cx="524710" cy="29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36047813"/>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2112" y="2167010"/>
            <a:ext cx="9962706" cy="3324620"/>
          </a:xfrm>
        </p:spPr>
        <p:txBody>
          <a:bodyPr>
            <a:noAutofit/>
          </a:bodyPr>
          <a:lstStyle/>
          <a:p>
            <a:pPr marL="270272" indent="0" algn="just">
              <a:lnSpc>
                <a:spcPct val="100000"/>
              </a:lnSpc>
              <a:buNone/>
            </a:pPr>
            <a:r>
              <a:rPr lang="es-MX" sz="2800" dirty="0">
                <a:solidFill>
                  <a:srgbClr val="00B0F0"/>
                </a:solidFill>
              </a:rPr>
              <a:t>IX.	Los costos o tiempos de entrega de la información</a:t>
            </a:r>
          </a:p>
          <a:p>
            <a:pPr marL="270272" indent="0" algn="just">
              <a:lnSpc>
                <a:spcPct val="100000"/>
              </a:lnSpc>
              <a:buNone/>
            </a:pPr>
            <a:r>
              <a:rPr lang="es-MX" sz="2800" dirty="0" smtClean="0">
                <a:solidFill>
                  <a:srgbClr val="00B0F0"/>
                </a:solidFill>
              </a:rPr>
              <a:t>X.</a:t>
            </a:r>
            <a:r>
              <a:rPr lang="es-MX" sz="2800" dirty="0" smtClean="0">
                <a:solidFill>
                  <a:schemeClr val="tx1"/>
                </a:solidFill>
              </a:rPr>
              <a:t>	</a:t>
            </a:r>
            <a:r>
              <a:rPr lang="es-MX" sz="2800" dirty="0" smtClean="0">
                <a:solidFill>
                  <a:srgbClr val="00B0F0"/>
                </a:solidFill>
              </a:rPr>
              <a:t>La </a:t>
            </a:r>
            <a:r>
              <a:rPr lang="es-MX" sz="2800" dirty="0">
                <a:solidFill>
                  <a:srgbClr val="00B0F0"/>
                </a:solidFill>
              </a:rPr>
              <a:t>falta de trámite a una solicitud</a:t>
            </a:r>
          </a:p>
          <a:p>
            <a:pPr marL="270272" indent="0" algn="just">
              <a:lnSpc>
                <a:spcPct val="100000"/>
              </a:lnSpc>
              <a:buNone/>
            </a:pPr>
            <a:r>
              <a:rPr lang="es-MX" sz="2800" dirty="0" smtClean="0">
                <a:solidFill>
                  <a:srgbClr val="00B0F0"/>
                </a:solidFill>
              </a:rPr>
              <a:t>XI.	La </a:t>
            </a:r>
            <a:r>
              <a:rPr lang="es-MX" sz="2800" dirty="0">
                <a:solidFill>
                  <a:srgbClr val="00B0F0"/>
                </a:solidFill>
              </a:rPr>
              <a:t>negativa a permitir la consulta directa de la información</a:t>
            </a:r>
          </a:p>
          <a:p>
            <a:pPr marL="841772" indent="-571500" algn="just">
              <a:lnSpc>
                <a:spcPct val="100000"/>
              </a:lnSpc>
              <a:buAutoNum type="romanUcPeriod" startAt="12"/>
            </a:pPr>
            <a:r>
              <a:rPr lang="es-MX" sz="2800" dirty="0" smtClean="0">
                <a:solidFill>
                  <a:schemeClr val="tx1"/>
                </a:solidFill>
              </a:rPr>
              <a:t>La </a:t>
            </a:r>
            <a:r>
              <a:rPr lang="es-MX" sz="2800" dirty="0">
                <a:solidFill>
                  <a:schemeClr val="tx1"/>
                </a:solidFill>
              </a:rPr>
              <a:t>falta, deficiencia o insuficiencia de la </a:t>
            </a:r>
            <a:endParaRPr lang="es-MX" sz="2800" dirty="0" smtClean="0">
              <a:solidFill>
                <a:schemeClr val="tx1"/>
              </a:solidFill>
            </a:endParaRPr>
          </a:p>
          <a:p>
            <a:pPr marL="270272" indent="0" algn="just">
              <a:lnSpc>
                <a:spcPct val="100000"/>
              </a:lnSpc>
              <a:buNone/>
            </a:pPr>
            <a:r>
              <a:rPr lang="es-MX" sz="2800" dirty="0" smtClean="0">
                <a:solidFill>
                  <a:schemeClr val="tx1"/>
                </a:solidFill>
              </a:rPr>
              <a:t>	fundamentación </a:t>
            </a:r>
            <a:r>
              <a:rPr lang="es-MX" sz="2800" dirty="0">
                <a:solidFill>
                  <a:schemeClr val="tx1"/>
                </a:solidFill>
              </a:rPr>
              <a:t>y/o motivación en la respuesta</a:t>
            </a:r>
          </a:p>
          <a:p>
            <a:pPr marL="270272" indent="0" algn="just">
              <a:lnSpc>
                <a:spcPct val="100000"/>
              </a:lnSpc>
              <a:buNone/>
            </a:pPr>
            <a:r>
              <a:rPr lang="es-MX" sz="2800" dirty="0" smtClean="0">
                <a:solidFill>
                  <a:srgbClr val="00B0F0"/>
                </a:solidFill>
              </a:rPr>
              <a:t>XIII.</a:t>
            </a:r>
            <a:r>
              <a:rPr lang="es-MX" sz="2800" dirty="0" smtClean="0">
                <a:solidFill>
                  <a:schemeClr val="tx1"/>
                </a:solidFill>
              </a:rPr>
              <a:t>	La </a:t>
            </a:r>
            <a:r>
              <a:rPr lang="es-MX" sz="2800" dirty="0">
                <a:solidFill>
                  <a:schemeClr val="tx1"/>
                </a:solidFill>
              </a:rPr>
              <a:t>orientación a un trámite específico.   </a:t>
            </a:r>
          </a:p>
        </p:txBody>
      </p:sp>
      <p:sp>
        <p:nvSpPr>
          <p:cNvPr id="7" name="Título 1"/>
          <p:cNvSpPr txBox="1">
            <a:spLocks/>
          </p:cNvSpPr>
          <p:nvPr/>
        </p:nvSpPr>
        <p:spPr>
          <a:xfrm>
            <a:off x="5448388" y="1159155"/>
            <a:ext cx="5726430" cy="509336"/>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6" name="Rectángulo 5"/>
          <p:cNvSpPr/>
          <p:nvPr/>
        </p:nvSpPr>
        <p:spPr>
          <a:xfrm>
            <a:off x="9848814" y="6488668"/>
            <a:ext cx="1326004" cy="369332"/>
          </a:xfrm>
          <a:prstGeom prst="rect">
            <a:avLst/>
          </a:prstGeom>
        </p:spPr>
        <p:txBody>
          <a:bodyPr wrap="none">
            <a:spAutoFit/>
          </a:bodyPr>
          <a:lstStyle/>
          <a:p>
            <a:r>
              <a:rPr lang="es-ES_tradnl" dirty="0">
                <a:solidFill>
                  <a:schemeClr val="bg1">
                    <a:lumMod val="95000"/>
                  </a:schemeClr>
                </a:solidFill>
              </a:rPr>
              <a:t>Artículo 234</a:t>
            </a:r>
            <a:endParaRPr lang="es-MX" dirty="0">
              <a:solidFill>
                <a:schemeClr val="bg1">
                  <a:lumMod val="95000"/>
                </a:schemeClr>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61" y="3900454"/>
            <a:ext cx="2094742" cy="20896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44570392"/>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20000"/>
                <a:lumOff val="80000"/>
              </a:schemeClr>
            </a:gs>
            <a:gs pos="7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4 Conector recto"/>
          <p:cNvCxnSpPr/>
          <p:nvPr/>
        </p:nvCxnSpPr>
        <p:spPr>
          <a:xfrm>
            <a:off x="2763413" y="3143741"/>
            <a:ext cx="0" cy="33140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 name="5 Conector recto"/>
          <p:cNvCxnSpPr/>
          <p:nvPr/>
        </p:nvCxnSpPr>
        <p:spPr>
          <a:xfrm>
            <a:off x="7613166" y="2733538"/>
            <a:ext cx="0" cy="3645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1868759" y="2768827"/>
            <a:ext cx="0" cy="3645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3947457" y="2759395"/>
            <a:ext cx="0" cy="3645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5667336" y="3128723"/>
            <a:ext cx="0" cy="3645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9688397" y="3110886"/>
            <a:ext cx="0" cy="364541"/>
          </a:xfrm>
          <a:prstGeom prst="line">
            <a:avLst/>
          </a:prstGeom>
          <a:ln/>
        </p:spPr>
        <p:style>
          <a:lnRef idx="3">
            <a:schemeClr val="accent3"/>
          </a:lnRef>
          <a:fillRef idx="0">
            <a:schemeClr val="accent3"/>
          </a:fillRef>
          <a:effectRef idx="2">
            <a:schemeClr val="accent3"/>
          </a:effectRef>
          <a:fontRef idx="minor">
            <a:schemeClr val="tx1"/>
          </a:fontRef>
        </p:style>
      </p:cxnSp>
      <p:sp>
        <p:nvSpPr>
          <p:cNvPr id="15" name="14 CuadroTexto"/>
          <p:cNvSpPr txBox="1"/>
          <p:nvPr/>
        </p:nvSpPr>
        <p:spPr>
          <a:xfrm>
            <a:off x="1168178" y="1294753"/>
            <a:ext cx="1426811" cy="400110"/>
          </a:xfrm>
          <a:prstGeom prst="rect">
            <a:avLst/>
          </a:prstGeom>
          <a:noFill/>
        </p:spPr>
        <p:txBody>
          <a:bodyPr wrap="square" rtlCol="0">
            <a:spAutoFit/>
          </a:bodyPr>
          <a:lstStyle/>
          <a:p>
            <a:pPr algn="ctr"/>
            <a:r>
              <a:rPr lang="es-ES" sz="2000" b="1" dirty="0"/>
              <a:t>15 días</a:t>
            </a:r>
            <a:endParaRPr lang="es-MX" sz="2000" b="1" dirty="0"/>
          </a:p>
        </p:txBody>
      </p:sp>
      <p:sp>
        <p:nvSpPr>
          <p:cNvPr id="25" name="14 CuadroTexto"/>
          <p:cNvSpPr txBox="1"/>
          <p:nvPr/>
        </p:nvSpPr>
        <p:spPr>
          <a:xfrm>
            <a:off x="891166" y="1709893"/>
            <a:ext cx="1974633" cy="1015663"/>
          </a:xfrm>
          <a:prstGeom prst="rect">
            <a:avLst/>
          </a:prstGeom>
          <a:noFill/>
        </p:spPr>
        <p:txBody>
          <a:bodyPr wrap="square" rtlCol="0">
            <a:spAutoFit/>
          </a:bodyPr>
          <a:lstStyle/>
          <a:p>
            <a:pPr algn="ctr"/>
            <a:r>
              <a:rPr lang="es-ES" sz="2000" dirty="0"/>
              <a:t>Presentar Recurso de Revisión </a:t>
            </a:r>
            <a:endParaRPr lang="es-MX" sz="2000" dirty="0"/>
          </a:p>
        </p:txBody>
      </p:sp>
      <p:sp>
        <p:nvSpPr>
          <p:cNvPr id="28" name="14 CuadroTexto"/>
          <p:cNvSpPr txBox="1"/>
          <p:nvPr/>
        </p:nvSpPr>
        <p:spPr>
          <a:xfrm>
            <a:off x="3234050" y="1345085"/>
            <a:ext cx="1426811" cy="400110"/>
          </a:xfrm>
          <a:prstGeom prst="rect">
            <a:avLst/>
          </a:prstGeom>
          <a:noFill/>
        </p:spPr>
        <p:txBody>
          <a:bodyPr wrap="square" rtlCol="0">
            <a:spAutoFit/>
          </a:bodyPr>
          <a:lstStyle/>
          <a:p>
            <a:pPr algn="ctr"/>
            <a:r>
              <a:rPr lang="es-ES" sz="2000" b="1" dirty="0"/>
              <a:t>7 días</a:t>
            </a:r>
            <a:endParaRPr lang="es-MX" sz="2000" b="1" dirty="0"/>
          </a:p>
        </p:txBody>
      </p:sp>
      <p:sp>
        <p:nvSpPr>
          <p:cNvPr id="29" name="14 CuadroTexto"/>
          <p:cNvSpPr txBox="1"/>
          <p:nvPr/>
        </p:nvSpPr>
        <p:spPr>
          <a:xfrm>
            <a:off x="2960140" y="1741379"/>
            <a:ext cx="1974633" cy="1015663"/>
          </a:xfrm>
          <a:prstGeom prst="rect">
            <a:avLst/>
          </a:prstGeom>
          <a:noFill/>
        </p:spPr>
        <p:txBody>
          <a:bodyPr wrap="square" rtlCol="0">
            <a:spAutoFit/>
          </a:bodyPr>
          <a:lstStyle/>
          <a:p>
            <a:pPr algn="ctr"/>
            <a:r>
              <a:rPr lang="es-ES" sz="2000" dirty="0"/>
              <a:t>(PARTES)</a:t>
            </a:r>
          </a:p>
          <a:p>
            <a:pPr algn="ctr"/>
            <a:r>
              <a:rPr lang="es-ES" sz="2000" dirty="0"/>
              <a:t>Ofrecen pruebas y alegatos </a:t>
            </a:r>
            <a:endParaRPr lang="es-MX" sz="2000" dirty="0"/>
          </a:p>
        </p:txBody>
      </p:sp>
      <p:sp>
        <p:nvSpPr>
          <p:cNvPr id="36" name="14 CuadroTexto"/>
          <p:cNvSpPr txBox="1"/>
          <p:nvPr/>
        </p:nvSpPr>
        <p:spPr>
          <a:xfrm>
            <a:off x="6899757" y="1406654"/>
            <a:ext cx="1426811" cy="400110"/>
          </a:xfrm>
          <a:prstGeom prst="rect">
            <a:avLst/>
          </a:prstGeom>
          <a:noFill/>
        </p:spPr>
        <p:txBody>
          <a:bodyPr wrap="square" rtlCol="0">
            <a:spAutoFit/>
          </a:bodyPr>
          <a:lstStyle/>
          <a:p>
            <a:pPr algn="ctr"/>
            <a:r>
              <a:rPr lang="es-ES" sz="2000" b="1" dirty="0"/>
              <a:t>Al día 30</a:t>
            </a:r>
            <a:endParaRPr lang="es-MX" sz="2000" b="1" dirty="0"/>
          </a:p>
        </p:txBody>
      </p:sp>
      <p:sp>
        <p:nvSpPr>
          <p:cNvPr id="37" name="14 CuadroTexto"/>
          <p:cNvSpPr txBox="1"/>
          <p:nvPr/>
        </p:nvSpPr>
        <p:spPr>
          <a:xfrm>
            <a:off x="6025368" y="1858224"/>
            <a:ext cx="3175591" cy="707886"/>
          </a:xfrm>
          <a:prstGeom prst="rect">
            <a:avLst/>
          </a:prstGeom>
          <a:noFill/>
        </p:spPr>
        <p:txBody>
          <a:bodyPr wrap="square" rtlCol="0">
            <a:spAutoFit/>
          </a:bodyPr>
          <a:lstStyle/>
          <a:p>
            <a:pPr algn="ctr"/>
            <a:r>
              <a:rPr lang="es-ES" sz="2000" dirty="0"/>
              <a:t>(INFODF)</a:t>
            </a:r>
          </a:p>
          <a:p>
            <a:pPr algn="ctr"/>
            <a:r>
              <a:rPr lang="es-ES" sz="2000" dirty="0"/>
              <a:t>Dicta Resolución</a:t>
            </a:r>
            <a:endParaRPr lang="es-MX" sz="1200" dirty="0"/>
          </a:p>
        </p:txBody>
      </p:sp>
      <p:sp>
        <p:nvSpPr>
          <p:cNvPr id="42" name="14 CuadroTexto"/>
          <p:cNvSpPr txBox="1"/>
          <p:nvPr/>
        </p:nvSpPr>
        <p:spPr>
          <a:xfrm>
            <a:off x="2050007" y="3559706"/>
            <a:ext cx="1426811" cy="400110"/>
          </a:xfrm>
          <a:prstGeom prst="rect">
            <a:avLst/>
          </a:prstGeom>
          <a:noFill/>
        </p:spPr>
        <p:txBody>
          <a:bodyPr wrap="square" rtlCol="0">
            <a:spAutoFit/>
          </a:bodyPr>
          <a:lstStyle/>
          <a:p>
            <a:pPr algn="ctr"/>
            <a:r>
              <a:rPr lang="es-ES" sz="2000" b="1" dirty="0"/>
              <a:t>3 días</a:t>
            </a:r>
            <a:endParaRPr lang="es-MX" sz="2000" b="1" dirty="0"/>
          </a:p>
        </p:txBody>
      </p:sp>
      <p:sp>
        <p:nvSpPr>
          <p:cNvPr id="43" name="14 CuadroTexto"/>
          <p:cNvSpPr txBox="1"/>
          <p:nvPr/>
        </p:nvSpPr>
        <p:spPr>
          <a:xfrm>
            <a:off x="1776095" y="4016349"/>
            <a:ext cx="1974633" cy="1323439"/>
          </a:xfrm>
          <a:prstGeom prst="rect">
            <a:avLst/>
          </a:prstGeom>
          <a:noFill/>
        </p:spPr>
        <p:txBody>
          <a:bodyPr wrap="square" rtlCol="0">
            <a:spAutoFit/>
          </a:bodyPr>
          <a:lstStyle/>
          <a:p>
            <a:pPr algn="ctr"/>
            <a:r>
              <a:rPr lang="es-ES" sz="2000" dirty="0"/>
              <a:t>(INFODF)</a:t>
            </a:r>
          </a:p>
          <a:p>
            <a:pPr algn="ctr"/>
            <a:r>
              <a:rPr lang="es-ES" sz="2000" dirty="0"/>
              <a:t>Admite</a:t>
            </a:r>
          </a:p>
          <a:p>
            <a:pPr algn="ctr"/>
            <a:r>
              <a:rPr lang="es-ES" sz="2000" dirty="0"/>
              <a:t>Previene</a:t>
            </a:r>
          </a:p>
          <a:p>
            <a:pPr algn="ctr"/>
            <a:r>
              <a:rPr lang="es-ES" sz="2000" dirty="0"/>
              <a:t>Desecha</a:t>
            </a:r>
            <a:endParaRPr lang="es-MX" sz="2000" dirty="0"/>
          </a:p>
        </p:txBody>
      </p:sp>
      <p:sp>
        <p:nvSpPr>
          <p:cNvPr id="44" name="14 CuadroTexto"/>
          <p:cNvSpPr txBox="1"/>
          <p:nvPr/>
        </p:nvSpPr>
        <p:spPr>
          <a:xfrm>
            <a:off x="4953930" y="3502423"/>
            <a:ext cx="1426811" cy="400110"/>
          </a:xfrm>
          <a:prstGeom prst="rect">
            <a:avLst/>
          </a:prstGeom>
          <a:noFill/>
        </p:spPr>
        <p:txBody>
          <a:bodyPr wrap="square" rtlCol="0">
            <a:spAutoFit/>
          </a:bodyPr>
          <a:lstStyle/>
          <a:p>
            <a:pPr algn="ctr"/>
            <a:r>
              <a:rPr lang="es-ES" sz="2000" b="1" dirty="0"/>
              <a:t>10 días</a:t>
            </a:r>
            <a:endParaRPr lang="es-MX" sz="2000" b="1" dirty="0"/>
          </a:p>
        </p:txBody>
      </p:sp>
      <p:sp>
        <p:nvSpPr>
          <p:cNvPr id="45" name="14 CuadroTexto"/>
          <p:cNvSpPr txBox="1"/>
          <p:nvPr/>
        </p:nvSpPr>
        <p:spPr>
          <a:xfrm>
            <a:off x="4490818" y="3868334"/>
            <a:ext cx="2353034" cy="707886"/>
          </a:xfrm>
          <a:prstGeom prst="rect">
            <a:avLst/>
          </a:prstGeom>
          <a:noFill/>
        </p:spPr>
        <p:txBody>
          <a:bodyPr wrap="square" rtlCol="0">
            <a:spAutoFit/>
          </a:bodyPr>
          <a:lstStyle/>
          <a:p>
            <a:pPr algn="ctr"/>
            <a:r>
              <a:rPr lang="es-ES" sz="2000" dirty="0"/>
              <a:t>(INFODF)</a:t>
            </a:r>
          </a:p>
          <a:p>
            <a:pPr algn="ctr"/>
            <a:r>
              <a:rPr lang="es-ES" sz="2000" dirty="0"/>
              <a:t>Cierre de Instrucción</a:t>
            </a:r>
            <a:endParaRPr lang="es-MX" sz="2000" dirty="0"/>
          </a:p>
        </p:txBody>
      </p:sp>
      <p:sp>
        <p:nvSpPr>
          <p:cNvPr id="46" name="14 CuadroTexto"/>
          <p:cNvSpPr txBox="1"/>
          <p:nvPr/>
        </p:nvSpPr>
        <p:spPr>
          <a:xfrm>
            <a:off x="8974991" y="3560581"/>
            <a:ext cx="1426811" cy="400110"/>
          </a:xfrm>
          <a:prstGeom prst="rect">
            <a:avLst/>
          </a:prstGeom>
          <a:noFill/>
        </p:spPr>
        <p:txBody>
          <a:bodyPr wrap="square" rtlCol="0">
            <a:spAutoFit/>
          </a:bodyPr>
          <a:lstStyle/>
          <a:p>
            <a:pPr algn="ctr"/>
            <a:r>
              <a:rPr lang="es-ES" sz="2000" b="1" dirty="0"/>
              <a:t>3 días</a:t>
            </a:r>
            <a:endParaRPr lang="es-MX" sz="2000" b="1" dirty="0"/>
          </a:p>
        </p:txBody>
      </p:sp>
      <p:sp>
        <p:nvSpPr>
          <p:cNvPr id="47" name="14 CuadroTexto"/>
          <p:cNvSpPr txBox="1"/>
          <p:nvPr/>
        </p:nvSpPr>
        <p:spPr>
          <a:xfrm>
            <a:off x="8582273" y="4068388"/>
            <a:ext cx="2212246" cy="1015663"/>
          </a:xfrm>
          <a:prstGeom prst="rect">
            <a:avLst/>
          </a:prstGeom>
          <a:noFill/>
        </p:spPr>
        <p:txBody>
          <a:bodyPr wrap="square" rtlCol="0">
            <a:spAutoFit/>
          </a:bodyPr>
          <a:lstStyle/>
          <a:p>
            <a:pPr algn="ctr"/>
            <a:r>
              <a:rPr lang="es-ES" sz="2000" dirty="0"/>
              <a:t>(INFODF)</a:t>
            </a:r>
          </a:p>
          <a:p>
            <a:pPr algn="ctr"/>
            <a:r>
              <a:rPr lang="es-ES" sz="2000" dirty="0"/>
              <a:t>Notifica a las partes la resolución </a:t>
            </a:r>
            <a:endParaRPr lang="es-MX" sz="2000" dirty="0"/>
          </a:p>
        </p:txBody>
      </p:sp>
      <p:sp>
        <p:nvSpPr>
          <p:cNvPr id="2" name="CuadroTexto 1"/>
          <p:cNvSpPr txBox="1"/>
          <p:nvPr/>
        </p:nvSpPr>
        <p:spPr>
          <a:xfrm>
            <a:off x="1798980" y="5756823"/>
            <a:ext cx="2471550" cy="338554"/>
          </a:xfrm>
          <a:prstGeom prst="rect">
            <a:avLst/>
          </a:prstGeom>
          <a:noFill/>
        </p:spPr>
        <p:txBody>
          <a:bodyPr wrap="square" rtlCol="0">
            <a:spAutoFit/>
          </a:bodyPr>
          <a:lstStyle/>
          <a:p>
            <a:pPr algn="ctr"/>
            <a:r>
              <a:rPr lang="es-MX" sz="1600" i="1" dirty="0"/>
              <a:t>(Audiencia de Conciliación)</a:t>
            </a:r>
          </a:p>
        </p:txBody>
      </p:sp>
      <p:sp>
        <p:nvSpPr>
          <p:cNvPr id="4" name="CuadroTexto 3"/>
          <p:cNvSpPr txBox="1"/>
          <p:nvPr/>
        </p:nvSpPr>
        <p:spPr>
          <a:xfrm>
            <a:off x="1798980" y="283497"/>
            <a:ext cx="4529700" cy="830997"/>
          </a:xfrm>
          <a:prstGeom prst="rect">
            <a:avLst/>
          </a:prstGeom>
          <a:noFill/>
        </p:spPr>
        <p:txBody>
          <a:bodyPr wrap="square" rtlCol="0">
            <a:spAutoFit/>
          </a:bodyPr>
          <a:lstStyle/>
          <a:p>
            <a:pPr algn="ctr"/>
            <a:r>
              <a:rPr lang="es-MX" sz="2400" b="1" dirty="0">
                <a:solidFill>
                  <a:srgbClr val="00B0F0"/>
                </a:solidFill>
              </a:rPr>
              <a:t>PROCEDIMIENTO </a:t>
            </a:r>
          </a:p>
          <a:p>
            <a:pPr algn="ctr"/>
            <a:r>
              <a:rPr lang="es-MX" sz="2400" b="1" dirty="0">
                <a:solidFill>
                  <a:srgbClr val="00B0F0"/>
                </a:solidFill>
              </a:rPr>
              <a:t>DEL RECURSO DE REVISIÓN</a:t>
            </a:r>
          </a:p>
        </p:txBody>
      </p:sp>
      <p:cxnSp>
        <p:nvCxnSpPr>
          <p:cNvPr id="3" name="2 Conector recto de flecha"/>
          <p:cNvCxnSpPr/>
          <p:nvPr/>
        </p:nvCxnSpPr>
        <p:spPr>
          <a:xfrm flipV="1">
            <a:off x="855785" y="3103684"/>
            <a:ext cx="10065911" cy="1465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Conector recto 30"/>
          <p:cNvCxnSpPr/>
          <p:nvPr/>
        </p:nvCxnSpPr>
        <p:spPr>
          <a:xfrm>
            <a:off x="7566270" y="82062"/>
            <a:ext cx="135792" cy="628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2739967" y="23446"/>
            <a:ext cx="50121" cy="62565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131492"/>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2" name="arrow.wav"/>
          </p:stSnd>
        </p:sndAc>
      </p:transition>
    </mc:Choice>
    <mc:Fallback xmlns="">
      <p:transition spd="slow">
        <p:split orient="vert"/>
        <p:sndAc>
          <p:stSnd>
            <p:snd r:embed="rId3" name="arrow.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7234" y="2757973"/>
            <a:ext cx="7678721" cy="3130062"/>
          </a:xfrm>
        </p:spPr>
        <p:txBody>
          <a:bodyPr numCol="1">
            <a:noAutofit/>
          </a:bodyPr>
          <a:lstStyle/>
          <a:p>
            <a:pPr marL="613172" indent="-342900" algn="just">
              <a:lnSpc>
                <a:spcPct val="120000"/>
              </a:lnSpc>
              <a:buFont typeface="Wingdings" panose="05000000000000000000" pitchFamily="2" charset="2"/>
              <a:buChar char="ü"/>
            </a:pPr>
            <a:r>
              <a:rPr lang="es-MX" sz="3200" dirty="0" smtClean="0">
                <a:solidFill>
                  <a:schemeClr val="tx1"/>
                </a:solidFill>
              </a:rPr>
              <a:t>Confirmar </a:t>
            </a:r>
            <a:r>
              <a:rPr lang="es-MX" sz="2400" dirty="0">
                <a:solidFill>
                  <a:schemeClr val="tx1"/>
                </a:solidFill>
              </a:rPr>
              <a:t>la respuesta del sujeto </a:t>
            </a:r>
            <a:r>
              <a:rPr lang="es-MX" sz="2400" dirty="0" smtClean="0">
                <a:solidFill>
                  <a:schemeClr val="tx1"/>
                </a:solidFill>
              </a:rPr>
              <a:t>obligado.</a:t>
            </a:r>
            <a:endParaRPr lang="es-MX" sz="2400" dirty="0">
              <a:solidFill>
                <a:schemeClr val="tx1"/>
              </a:solidFill>
            </a:endParaRPr>
          </a:p>
          <a:p>
            <a:pPr marL="613172" indent="-342900" algn="just">
              <a:lnSpc>
                <a:spcPct val="120000"/>
              </a:lnSpc>
              <a:buFont typeface="Wingdings" panose="05000000000000000000" pitchFamily="2" charset="2"/>
              <a:buChar char="ü"/>
            </a:pPr>
            <a:r>
              <a:rPr lang="es-MX" sz="3200" dirty="0" smtClean="0">
                <a:solidFill>
                  <a:schemeClr val="tx1"/>
                </a:solidFill>
              </a:rPr>
              <a:t>Modificar </a:t>
            </a:r>
            <a:r>
              <a:rPr lang="es-MX" sz="2400" dirty="0" smtClean="0">
                <a:solidFill>
                  <a:schemeClr val="tx1"/>
                </a:solidFill>
              </a:rPr>
              <a:t>la respuesta del sujeto obligado.</a:t>
            </a:r>
            <a:endParaRPr lang="es-MX" sz="3200" dirty="0" smtClean="0">
              <a:solidFill>
                <a:schemeClr val="tx1"/>
              </a:solidFill>
            </a:endParaRPr>
          </a:p>
          <a:p>
            <a:pPr marL="613172" indent="-342900" algn="just">
              <a:lnSpc>
                <a:spcPct val="120000"/>
              </a:lnSpc>
              <a:buFont typeface="Wingdings" panose="05000000000000000000" pitchFamily="2" charset="2"/>
              <a:buChar char="ü"/>
            </a:pPr>
            <a:r>
              <a:rPr lang="es-MX" sz="3200" dirty="0" smtClean="0">
                <a:solidFill>
                  <a:schemeClr val="tx1"/>
                </a:solidFill>
              </a:rPr>
              <a:t>Revocar </a:t>
            </a:r>
            <a:r>
              <a:rPr lang="es-MX" sz="2400" dirty="0">
                <a:solidFill>
                  <a:schemeClr val="tx1"/>
                </a:solidFill>
              </a:rPr>
              <a:t>la respuesta del sujeto </a:t>
            </a:r>
            <a:r>
              <a:rPr lang="es-MX" sz="2400" dirty="0" smtClean="0">
                <a:solidFill>
                  <a:schemeClr val="tx1"/>
                </a:solidFill>
              </a:rPr>
              <a:t>obligado.</a:t>
            </a:r>
            <a:endParaRPr lang="es-MX" sz="2400" dirty="0">
              <a:solidFill>
                <a:schemeClr val="tx1"/>
              </a:solidFill>
            </a:endParaRPr>
          </a:p>
          <a:p>
            <a:pPr marL="613172" indent="-342900" algn="just">
              <a:lnSpc>
                <a:spcPct val="120000"/>
              </a:lnSpc>
              <a:buFont typeface="Wingdings" panose="05000000000000000000" pitchFamily="2" charset="2"/>
              <a:buChar char="ü"/>
            </a:pPr>
            <a:r>
              <a:rPr lang="es-MX" sz="3200" dirty="0" smtClean="0">
                <a:solidFill>
                  <a:schemeClr val="tx1"/>
                </a:solidFill>
              </a:rPr>
              <a:t>Ordenar </a:t>
            </a:r>
            <a:r>
              <a:rPr lang="es-MX" sz="2400" dirty="0">
                <a:solidFill>
                  <a:schemeClr val="tx1"/>
                </a:solidFill>
              </a:rPr>
              <a:t>que se atienda la </a:t>
            </a:r>
            <a:r>
              <a:rPr lang="es-MX" sz="2400" dirty="0" smtClean="0">
                <a:solidFill>
                  <a:schemeClr val="tx1"/>
                </a:solidFill>
              </a:rPr>
              <a:t>solicitud.</a:t>
            </a:r>
          </a:p>
          <a:p>
            <a:pPr marL="541735" indent="-271463" algn="just">
              <a:lnSpc>
                <a:spcPct val="120000"/>
              </a:lnSpc>
            </a:pPr>
            <a:endParaRPr lang="es-MX" sz="1400" dirty="0">
              <a:solidFill>
                <a:schemeClr val="tx1"/>
              </a:solidFill>
            </a:endParaRPr>
          </a:p>
        </p:txBody>
      </p:sp>
      <p:sp>
        <p:nvSpPr>
          <p:cNvPr id="8" name="Título 1"/>
          <p:cNvSpPr txBox="1">
            <a:spLocks/>
          </p:cNvSpPr>
          <p:nvPr/>
        </p:nvSpPr>
        <p:spPr>
          <a:xfrm>
            <a:off x="6156595" y="1142853"/>
            <a:ext cx="4928939" cy="523109"/>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5" name="Rectángulo 4"/>
          <p:cNvSpPr/>
          <p:nvPr/>
        </p:nvSpPr>
        <p:spPr>
          <a:xfrm>
            <a:off x="10234351" y="6390483"/>
            <a:ext cx="1326004" cy="369332"/>
          </a:xfrm>
          <a:prstGeom prst="rect">
            <a:avLst/>
          </a:prstGeom>
        </p:spPr>
        <p:txBody>
          <a:bodyPr wrap="none">
            <a:spAutoFit/>
          </a:bodyPr>
          <a:lstStyle/>
          <a:p>
            <a:r>
              <a:rPr lang="es-ES_tradnl" dirty="0">
                <a:solidFill>
                  <a:schemeClr val="bg1">
                    <a:lumMod val="95000"/>
                  </a:schemeClr>
                </a:solidFill>
              </a:rPr>
              <a:t>Artículo 244</a:t>
            </a:r>
            <a:endParaRPr lang="es-MX" dirty="0">
              <a:solidFill>
                <a:schemeClr val="bg1">
                  <a:lumMod val="95000"/>
                </a:schemeClr>
              </a:solidFill>
            </a:endParaRPr>
          </a:p>
        </p:txBody>
      </p:sp>
      <p:sp>
        <p:nvSpPr>
          <p:cNvPr id="4" name="Rectángulo 3"/>
          <p:cNvSpPr/>
          <p:nvPr/>
        </p:nvSpPr>
        <p:spPr>
          <a:xfrm>
            <a:off x="1184764" y="1981135"/>
            <a:ext cx="5344990" cy="461665"/>
          </a:xfrm>
          <a:prstGeom prst="rect">
            <a:avLst/>
          </a:prstGeom>
        </p:spPr>
        <p:txBody>
          <a:bodyPr wrap="square">
            <a:spAutoFit/>
          </a:bodyPr>
          <a:lstStyle/>
          <a:p>
            <a:r>
              <a:rPr lang="es-ES_tradnl" sz="2400" b="1" dirty="0"/>
              <a:t> </a:t>
            </a:r>
            <a:r>
              <a:rPr lang="es-MX" sz="2400" b="1" dirty="0"/>
              <a:t>Las resoluciones del Instituto podrán:</a:t>
            </a:r>
          </a:p>
        </p:txBody>
      </p:sp>
    </p:spTree>
    <p:extLst>
      <p:ext uri="{BB962C8B-B14F-4D97-AF65-F5344CB8AC3E}">
        <p14:creationId xmlns:p14="http://schemas.microsoft.com/office/powerpoint/2010/main" val="39795205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44098" y="2733143"/>
            <a:ext cx="6051745" cy="2866621"/>
          </a:xfrm>
        </p:spPr>
        <p:txBody>
          <a:bodyPr>
            <a:noAutofit/>
          </a:bodyPr>
          <a:lstStyle/>
          <a:p>
            <a:pPr algn="just">
              <a:lnSpc>
                <a:spcPct val="150000"/>
              </a:lnSpc>
            </a:pPr>
            <a:r>
              <a:rPr lang="es-MX" sz="2800" b="1" dirty="0">
                <a:solidFill>
                  <a:schemeClr val="accent5">
                    <a:lumMod val="50000"/>
                  </a:schemeClr>
                </a:solidFill>
              </a:rPr>
              <a:t>Es susceptible de ser impugnada de nueva cuenta la respuesta que den los sujetos obligados derivada de la resolución a un recurso de revisión. </a:t>
            </a:r>
          </a:p>
        </p:txBody>
      </p:sp>
      <p:sp>
        <p:nvSpPr>
          <p:cNvPr id="7" name="Título 1"/>
          <p:cNvSpPr txBox="1">
            <a:spLocks/>
          </p:cNvSpPr>
          <p:nvPr/>
        </p:nvSpPr>
        <p:spPr>
          <a:xfrm>
            <a:off x="5430084" y="1152868"/>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8" name="Rectángulo 7"/>
          <p:cNvSpPr/>
          <p:nvPr/>
        </p:nvSpPr>
        <p:spPr>
          <a:xfrm>
            <a:off x="2755638" y="1891131"/>
            <a:ext cx="4028667" cy="754694"/>
          </a:xfrm>
          <a:prstGeom prst="rect">
            <a:avLst/>
          </a:prstGeom>
        </p:spPr>
        <p:txBody>
          <a:bodyPr wrap="none">
            <a:spAutoFit/>
          </a:bodyPr>
          <a:lstStyle/>
          <a:p>
            <a:pPr algn="ctr">
              <a:lnSpc>
                <a:spcPct val="150000"/>
              </a:lnSpc>
            </a:pPr>
            <a:r>
              <a:rPr lang="es-MX" sz="3200" b="1" dirty="0">
                <a:solidFill>
                  <a:schemeClr val="accent5">
                    <a:lumMod val="75000"/>
                  </a:schemeClr>
                </a:solidFill>
              </a:rPr>
              <a:t>Segunda impugnación </a:t>
            </a:r>
          </a:p>
        </p:txBody>
      </p:sp>
      <p:sp>
        <p:nvSpPr>
          <p:cNvPr id="6" name="Rectángulo 5"/>
          <p:cNvSpPr/>
          <p:nvPr/>
        </p:nvSpPr>
        <p:spPr>
          <a:xfrm>
            <a:off x="10004998" y="6441776"/>
            <a:ext cx="1326004" cy="369332"/>
          </a:xfrm>
          <a:prstGeom prst="rect">
            <a:avLst/>
          </a:prstGeom>
        </p:spPr>
        <p:txBody>
          <a:bodyPr wrap="none">
            <a:spAutoFit/>
          </a:bodyPr>
          <a:lstStyle/>
          <a:p>
            <a:r>
              <a:rPr lang="es-ES_tradnl" dirty="0">
                <a:solidFill>
                  <a:schemeClr val="bg1">
                    <a:lumMod val="95000"/>
                  </a:schemeClr>
                </a:solidFill>
              </a:rPr>
              <a:t>Artículo 234</a:t>
            </a:r>
            <a:endParaRPr lang="es-MX" dirty="0">
              <a:solidFill>
                <a:schemeClr val="bg1">
                  <a:lumMod val="95000"/>
                </a:schemeClr>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313" y="3053492"/>
            <a:ext cx="2003687" cy="20036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0544002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68062" y="2006678"/>
            <a:ext cx="7432430" cy="380687"/>
          </a:xfrm>
        </p:spPr>
        <p:txBody>
          <a:bodyPr>
            <a:noAutofit/>
          </a:bodyPr>
          <a:lstStyle/>
          <a:p>
            <a:pPr marL="0" indent="0" algn="just">
              <a:buNone/>
            </a:pPr>
            <a:r>
              <a:rPr lang="es-MX" sz="2100" dirty="0">
                <a:solidFill>
                  <a:schemeClr val="tx1"/>
                </a:solidFill>
              </a:rPr>
              <a:t>Causas por las que </a:t>
            </a:r>
            <a:r>
              <a:rPr lang="es-MX" sz="2100" dirty="0" smtClean="0">
                <a:solidFill>
                  <a:schemeClr val="tx1"/>
                </a:solidFill>
              </a:rPr>
              <a:t>puede </a:t>
            </a:r>
            <a:r>
              <a:rPr lang="es-MX" sz="2100" dirty="0">
                <a:solidFill>
                  <a:schemeClr val="tx1"/>
                </a:solidFill>
              </a:rPr>
              <a:t>ser impugnada </a:t>
            </a:r>
            <a:r>
              <a:rPr lang="es-MX" sz="2100" dirty="0" smtClean="0">
                <a:solidFill>
                  <a:schemeClr val="tx1"/>
                </a:solidFill>
              </a:rPr>
              <a:t>nuevamente la respuesta:</a:t>
            </a:r>
            <a:endParaRPr lang="es-MX" sz="2100" dirty="0">
              <a:solidFill>
                <a:schemeClr val="tx1"/>
              </a:solidFill>
            </a:endParaRPr>
          </a:p>
          <a:p>
            <a:pPr marL="0" indent="0" algn="just">
              <a:buNone/>
            </a:pPr>
            <a:endParaRPr lang="es-MX" sz="2100" dirty="0">
              <a:solidFill>
                <a:schemeClr val="tx1"/>
              </a:solidFill>
            </a:endParaRPr>
          </a:p>
          <a:p>
            <a:pPr algn="just">
              <a:buFont typeface="Wingdings" panose="05000000000000000000" pitchFamily="2" charset="2"/>
              <a:buChar char="v"/>
            </a:pPr>
            <a:endParaRPr lang="es-MX" sz="2100" dirty="0">
              <a:solidFill>
                <a:schemeClr val="tx1"/>
              </a:solidFill>
            </a:endParaRPr>
          </a:p>
          <a:p>
            <a:pPr algn="just">
              <a:buFont typeface="Wingdings" panose="05000000000000000000" pitchFamily="2" charset="2"/>
              <a:buChar char="v"/>
            </a:pPr>
            <a:endParaRPr lang="es-MX" sz="2100" dirty="0">
              <a:solidFill>
                <a:schemeClr val="tx1"/>
              </a:solidFill>
            </a:endParaRPr>
          </a:p>
          <a:p>
            <a:pPr algn="just">
              <a:buFont typeface="Wingdings" panose="05000000000000000000" pitchFamily="2" charset="2"/>
              <a:buChar char="v"/>
            </a:pPr>
            <a:endParaRPr lang="es-MX" sz="2100" dirty="0">
              <a:solidFill>
                <a:schemeClr val="tx1"/>
              </a:solidFill>
            </a:endParaRPr>
          </a:p>
          <a:p>
            <a:pPr algn="just">
              <a:buFont typeface="Wingdings" panose="05000000000000000000" pitchFamily="2" charset="2"/>
              <a:buChar char="v"/>
            </a:pPr>
            <a:endParaRPr lang="es-MX" sz="2100" dirty="0">
              <a:solidFill>
                <a:schemeClr val="tx1"/>
              </a:solidFill>
            </a:endParaRPr>
          </a:p>
          <a:p>
            <a:pPr algn="just">
              <a:buFont typeface="Wingdings" panose="05000000000000000000" pitchFamily="2" charset="2"/>
              <a:buChar char="v"/>
            </a:pPr>
            <a:endParaRPr lang="es-MX" sz="2100" dirty="0">
              <a:solidFill>
                <a:schemeClr val="tx1"/>
              </a:solidFill>
            </a:endParaRPr>
          </a:p>
          <a:p>
            <a:pPr marL="0" indent="0" algn="just">
              <a:buNone/>
            </a:pPr>
            <a:endParaRPr lang="es-MX" sz="2100" dirty="0">
              <a:solidFill>
                <a:schemeClr val="tx1"/>
              </a:solidFill>
            </a:endParaRPr>
          </a:p>
        </p:txBody>
      </p:sp>
      <p:sp>
        <p:nvSpPr>
          <p:cNvPr id="6" name="Rectángulo redondeado 5"/>
          <p:cNvSpPr/>
          <p:nvPr/>
        </p:nvSpPr>
        <p:spPr>
          <a:xfrm>
            <a:off x="1673279" y="2630278"/>
            <a:ext cx="4540730" cy="55121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Declaración de incompetencia</a:t>
            </a:r>
          </a:p>
        </p:txBody>
      </p:sp>
      <p:sp>
        <p:nvSpPr>
          <p:cNvPr id="7" name="Rectángulo redondeado 6"/>
          <p:cNvSpPr/>
          <p:nvPr/>
        </p:nvSpPr>
        <p:spPr>
          <a:xfrm>
            <a:off x="6973085" y="2545564"/>
            <a:ext cx="4648301" cy="6448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Falta de respuesta en  los plazos establecidos</a:t>
            </a:r>
          </a:p>
        </p:txBody>
      </p:sp>
      <p:sp>
        <p:nvSpPr>
          <p:cNvPr id="11" name="Rectángulo redondeado 10"/>
          <p:cNvSpPr/>
          <p:nvPr/>
        </p:nvSpPr>
        <p:spPr>
          <a:xfrm>
            <a:off x="1673279" y="3482237"/>
            <a:ext cx="4540727" cy="10153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a:solidFill>
                  <a:schemeClr val="tx1"/>
                </a:solidFill>
              </a:rPr>
              <a:t>Entrega o puesta a disposición de información en un formato incomprensible y/o no accesible</a:t>
            </a:r>
          </a:p>
        </p:txBody>
      </p:sp>
      <p:sp>
        <p:nvSpPr>
          <p:cNvPr id="12" name="Rectángulo redondeado 11"/>
          <p:cNvSpPr/>
          <p:nvPr/>
        </p:nvSpPr>
        <p:spPr>
          <a:xfrm>
            <a:off x="6973082" y="3526366"/>
            <a:ext cx="4648301" cy="72091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a:solidFill>
                  <a:schemeClr val="tx1"/>
                </a:solidFill>
              </a:rPr>
              <a:t>Los costos o tiempos de entrega de la información</a:t>
            </a:r>
          </a:p>
        </p:txBody>
      </p:sp>
      <p:sp>
        <p:nvSpPr>
          <p:cNvPr id="13" name="Rectángulo redondeado 12"/>
          <p:cNvSpPr/>
          <p:nvPr/>
        </p:nvSpPr>
        <p:spPr>
          <a:xfrm>
            <a:off x="1649170" y="4723588"/>
            <a:ext cx="4564836" cy="74786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La falta de trámite a una solicitud</a:t>
            </a:r>
          </a:p>
        </p:txBody>
      </p:sp>
      <p:sp>
        <p:nvSpPr>
          <p:cNvPr id="14" name="Rectángulo redondeado 13"/>
          <p:cNvSpPr/>
          <p:nvPr/>
        </p:nvSpPr>
        <p:spPr>
          <a:xfrm>
            <a:off x="7007673" y="4757979"/>
            <a:ext cx="4648301" cy="71347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a:solidFill>
                  <a:schemeClr val="tx1"/>
                </a:solidFill>
              </a:rPr>
              <a:t>La negativa a permitir la consulta directa de la información</a:t>
            </a:r>
          </a:p>
        </p:txBody>
      </p:sp>
      <p:sp>
        <p:nvSpPr>
          <p:cNvPr id="15" name="Título 1"/>
          <p:cNvSpPr txBox="1">
            <a:spLocks/>
          </p:cNvSpPr>
          <p:nvPr/>
        </p:nvSpPr>
        <p:spPr>
          <a:xfrm>
            <a:off x="5430085" y="963317"/>
            <a:ext cx="5726430" cy="53266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
        <p:nvSpPr>
          <p:cNvPr id="2" name="Rectángulo 1"/>
          <p:cNvSpPr/>
          <p:nvPr/>
        </p:nvSpPr>
        <p:spPr>
          <a:xfrm>
            <a:off x="1072765" y="2692908"/>
            <a:ext cx="516558" cy="523220"/>
          </a:xfrm>
          <a:prstGeom prst="rect">
            <a:avLst/>
          </a:prstGeom>
        </p:spPr>
        <p:txBody>
          <a:bodyPr wrap="square">
            <a:spAutoFit/>
          </a:bodyPr>
          <a:lstStyle/>
          <a:p>
            <a:r>
              <a:rPr lang="es-MX" sz="2800" dirty="0"/>
              <a:t>III </a:t>
            </a:r>
          </a:p>
        </p:txBody>
      </p:sp>
      <p:sp>
        <p:nvSpPr>
          <p:cNvPr id="16" name="Rectángulo 15"/>
          <p:cNvSpPr/>
          <p:nvPr/>
        </p:nvSpPr>
        <p:spPr>
          <a:xfrm>
            <a:off x="6338336" y="2611517"/>
            <a:ext cx="669337" cy="523220"/>
          </a:xfrm>
          <a:prstGeom prst="rect">
            <a:avLst/>
          </a:prstGeom>
        </p:spPr>
        <p:txBody>
          <a:bodyPr wrap="square">
            <a:spAutoFit/>
          </a:bodyPr>
          <a:lstStyle/>
          <a:p>
            <a:r>
              <a:rPr lang="es-MX" sz="2800" dirty="0"/>
              <a:t>VI </a:t>
            </a:r>
          </a:p>
        </p:txBody>
      </p:sp>
      <p:sp>
        <p:nvSpPr>
          <p:cNvPr id="17" name="Rectángulo 16"/>
          <p:cNvSpPr/>
          <p:nvPr/>
        </p:nvSpPr>
        <p:spPr>
          <a:xfrm>
            <a:off x="855503" y="3677237"/>
            <a:ext cx="760967" cy="523220"/>
          </a:xfrm>
          <a:prstGeom prst="rect">
            <a:avLst/>
          </a:prstGeom>
        </p:spPr>
        <p:txBody>
          <a:bodyPr wrap="square">
            <a:spAutoFit/>
          </a:bodyPr>
          <a:lstStyle/>
          <a:p>
            <a:r>
              <a:rPr lang="es-MX" sz="2800" dirty="0"/>
              <a:t>VIII </a:t>
            </a:r>
          </a:p>
        </p:txBody>
      </p:sp>
      <p:sp>
        <p:nvSpPr>
          <p:cNvPr id="18" name="Rectángulo 17"/>
          <p:cNvSpPr/>
          <p:nvPr/>
        </p:nvSpPr>
        <p:spPr>
          <a:xfrm>
            <a:off x="6383355" y="3677237"/>
            <a:ext cx="589727" cy="523220"/>
          </a:xfrm>
          <a:prstGeom prst="rect">
            <a:avLst/>
          </a:prstGeom>
        </p:spPr>
        <p:txBody>
          <a:bodyPr wrap="square">
            <a:spAutoFit/>
          </a:bodyPr>
          <a:lstStyle/>
          <a:p>
            <a:r>
              <a:rPr lang="es-MX" sz="2800" dirty="0"/>
              <a:t>IX</a:t>
            </a:r>
          </a:p>
        </p:txBody>
      </p:sp>
      <p:sp>
        <p:nvSpPr>
          <p:cNvPr id="19" name="Rectángulo 18"/>
          <p:cNvSpPr/>
          <p:nvPr/>
        </p:nvSpPr>
        <p:spPr>
          <a:xfrm>
            <a:off x="1089749" y="4814497"/>
            <a:ext cx="771238" cy="523220"/>
          </a:xfrm>
          <a:prstGeom prst="rect">
            <a:avLst/>
          </a:prstGeom>
        </p:spPr>
        <p:txBody>
          <a:bodyPr wrap="square">
            <a:spAutoFit/>
          </a:bodyPr>
          <a:lstStyle/>
          <a:p>
            <a:r>
              <a:rPr lang="es-MX" sz="2800" dirty="0"/>
              <a:t>X </a:t>
            </a:r>
          </a:p>
        </p:txBody>
      </p:sp>
      <p:sp>
        <p:nvSpPr>
          <p:cNvPr id="20" name="Rectángulo 19"/>
          <p:cNvSpPr/>
          <p:nvPr/>
        </p:nvSpPr>
        <p:spPr>
          <a:xfrm>
            <a:off x="6441793" y="4827509"/>
            <a:ext cx="1023690" cy="523220"/>
          </a:xfrm>
          <a:prstGeom prst="rect">
            <a:avLst/>
          </a:prstGeom>
        </p:spPr>
        <p:txBody>
          <a:bodyPr wrap="square">
            <a:spAutoFit/>
          </a:bodyPr>
          <a:lstStyle/>
          <a:p>
            <a:r>
              <a:rPr lang="es-MX" sz="2800" dirty="0"/>
              <a:t>XI </a:t>
            </a:r>
          </a:p>
        </p:txBody>
      </p:sp>
      <p:sp>
        <p:nvSpPr>
          <p:cNvPr id="21" name="Rectángulo 20"/>
          <p:cNvSpPr/>
          <p:nvPr/>
        </p:nvSpPr>
        <p:spPr>
          <a:xfrm>
            <a:off x="10310734" y="6421155"/>
            <a:ext cx="1345240" cy="369332"/>
          </a:xfrm>
          <a:prstGeom prst="rect">
            <a:avLst/>
          </a:prstGeom>
        </p:spPr>
        <p:txBody>
          <a:bodyPr wrap="none">
            <a:spAutoFit/>
          </a:bodyPr>
          <a:lstStyle/>
          <a:p>
            <a:r>
              <a:rPr lang="es-ES_tradnl" dirty="0">
                <a:solidFill>
                  <a:schemeClr val="bg1"/>
                </a:solidFill>
              </a:rPr>
              <a:t>Artículo 234</a:t>
            </a:r>
            <a:endParaRPr lang="es-MX" dirty="0">
              <a:solidFill>
                <a:schemeClr val="bg1"/>
              </a:solidFill>
            </a:endParaRPr>
          </a:p>
        </p:txBody>
      </p:sp>
    </p:spTree>
    <p:extLst>
      <p:ext uri="{BB962C8B-B14F-4D97-AF65-F5344CB8AC3E}">
        <p14:creationId xmlns:p14="http://schemas.microsoft.com/office/powerpoint/2010/main" val="32540885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933156" y="2513949"/>
            <a:ext cx="10058400" cy="2113399"/>
          </a:xfrm>
          <a:prstGeom prst="rect">
            <a:avLst/>
          </a:prstGeom>
          <a:noFill/>
        </p:spPr>
        <p:txBody>
          <a:bodyPr wrap="square" rtlCol="0">
            <a:spAutoFit/>
          </a:bodyPr>
          <a:lstStyle/>
          <a:p>
            <a:pPr algn="ctr"/>
            <a:r>
              <a:rPr lang="es-MX" sz="4000" b="1" dirty="0">
                <a:solidFill>
                  <a:srgbClr val="7030A0"/>
                </a:solidFill>
              </a:rPr>
              <a:t>PROCEDIMIENTO DEL </a:t>
            </a:r>
            <a:endParaRPr lang="es-MX" sz="4000" b="1" dirty="0" smtClean="0">
              <a:solidFill>
                <a:srgbClr val="7030A0"/>
              </a:solidFill>
            </a:endParaRPr>
          </a:p>
          <a:p>
            <a:pPr algn="ctr"/>
            <a:r>
              <a:rPr lang="es-MX" sz="4000" b="1" dirty="0" smtClean="0">
                <a:solidFill>
                  <a:srgbClr val="7030A0"/>
                </a:solidFill>
              </a:rPr>
              <a:t>CUMPLIMIENTO </a:t>
            </a:r>
          </a:p>
          <a:p>
            <a:pPr algn="ctr"/>
            <a:r>
              <a:rPr lang="es-MX" sz="4000" b="1" dirty="0" smtClean="0">
                <a:solidFill>
                  <a:srgbClr val="7030A0"/>
                </a:solidFill>
              </a:rPr>
              <a:t>DE LAS RESOLUCIONES</a:t>
            </a:r>
            <a:endParaRPr lang="es-MX" sz="4000" b="1" dirty="0">
              <a:solidFill>
                <a:srgbClr val="7030A0"/>
              </a:solidFill>
            </a:endParaRPr>
          </a:p>
        </p:txBody>
      </p:sp>
      <p:sp>
        <p:nvSpPr>
          <p:cNvPr id="5" name="Título 1"/>
          <p:cNvSpPr txBox="1">
            <a:spLocks/>
          </p:cNvSpPr>
          <p:nvPr/>
        </p:nvSpPr>
        <p:spPr>
          <a:xfrm>
            <a:off x="6294380" y="1078797"/>
            <a:ext cx="4885066"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Tree>
    <p:extLst>
      <p:ext uri="{BB962C8B-B14F-4D97-AF65-F5344CB8AC3E}">
        <p14:creationId xmlns:p14="http://schemas.microsoft.com/office/powerpoint/2010/main" val="1949637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87415" y="2091919"/>
            <a:ext cx="8464061" cy="3288973"/>
          </a:xfrm>
        </p:spPr>
        <p:txBody>
          <a:bodyPr>
            <a:normAutofit/>
          </a:bodyPr>
          <a:lstStyle/>
          <a:p>
            <a:pPr marL="0" indent="0">
              <a:lnSpc>
                <a:spcPct val="150000"/>
              </a:lnSpc>
              <a:buNone/>
            </a:pPr>
            <a:r>
              <a:rPr lang="es-MX" sz="3200" dirty="0" smtClean="0">
                <a:solidFill>
                  <a:srgbClr val="003399"/>
                </a:solidFill>
              </a:rPr>
              <a:t>La Dirección Jurídica y Desarrollo Normativo del INFODF, dará seguimiento al cumplimiento de las resoluciones emitidas por el Pleno del Instituto en los términos siguientes:</a:t>
            </a:r>
            <a:endParaRPr lang="es-MX" sz="3200" dirty="0">
              <a:solidFill>
                <a:srgbClr val="003399"/>
              </a:solidFill>
            </a:endParaRPr>
          </a:p>
        </p:txBody>
      </p:sp>
      <p:sp>
        <p:nvSpPr>
          <p:cNvPr id="4" name="Título 1"/>
          <p:cNvSpPr txBox="1">
            <a:spLocks/>
          </p:cNvSpPr>
          <p:nvPr/>
        </p:nvSpPr>
        <p:spPr>
          <a:xfrm>
            <a:off x="6119445" y="1116375"/>
            <a:ext cx="4765673"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rgbClr val="00B0F0"/>
                </a:solidFill>
                <a:latin typeface="+mn-lt"/>
              </a:rPr>
              <a:t>Recurso de Revisión</a:t>
            </a:r>
            <a:endParaRPr lang="es-MX" sz="3600" b="1" dirty="0">
              <a:solidFill>
                <a:srgbClr val="00B0F0"/>
              </a:solidFill>
              <a:latin typeface="+mn-lt"/>
            </a:endParaRPr>
          </a:p>
        </p:txBody>
      </p:sp>
    </p:spTree>
    <p:extLst>
      <p:ext uri="{BB962C8B-B14F-4D97-AF65-F5344CB8AC3E}">
        <p14:creationId xmlns:p14="http://schemas.microsoft.com/office/powerpoint/2010/main" val="36902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984" y="3499988"/>
            <a:ext cx="1465385" cy="2240055"/>
          </a:xfrm>
          <a:prstGeom prst="rect">
            <a:avLst/>
          </a:prstGeom>
        </p:spPr>
      </p:pic>
      <p:sp>
        <p:nvSpPr>
          <p:cNvPr id="2" name="Título 1"/>
          <p:cNvSpPr>
            <a:spLocks noGrp="1"/>
          </p:cNvSpPr>
          <p:nvPr>
            <p:ph type="title" idx="4294967295"/>
          </p:nvPr>
        </p:nvSpPr>
        <p:spPr>
          <a:xfrm>
            <a:off x="3663461" y="956545"/>
            <a:ext cx="7543800" cy="743609"/>
          </a:xfrm>
        </p:spPr>
        <p:txBody>
          <a:bodyPr>
            <a:normAutofit/>
          </a:bodyPr>
          <a:lstStyle/>
          <a:p>
            <a:pPr algn="r"/>
            <a:r>
              <a:rPr lang="es-MX" sz="3600" b="1" dirty="0">
                <a:solidFill>
                  <a:srgbClr val="00B0F0"/>
                </a:solidFill>
                <a:latin typeface="+mn-lt"/>
              </a:rPr>
              <a:t>Ejes Fundamentales</a:t>
            </a:r>
            <a:endParaRPr lang="es-MX" sz="3600" dirty="0">
              <a:latin typeface="+mn-lt"/>
            </a:endParaRPr>
          </a:p>
        </p:txBody>
      </p:sp>
      <p:sp>
        <p:nvSpPr>
          <p:cNvPr id="6" name="CuadroTexto 5"/>
          <p:cNvSpPr txBox="1"/>
          <p:nvPr/>
        </p:nvSpPr>
        <p:spPr>
          <a:xfrm>
            <a:off x="914398" y="3673838"/>
            <a:ext cx="8827478" cy="1974900"/>
          </a:xfrm>
          <a:prstGeom prst="rect">
            <a:avLst/>
          </a:prstGeom>
          <a:noFill/>
        </p:spPr>
        <p:txBody>
          <a:bodyPr wrap="square" rtlCol="0">
            <a:spAutoFit/>
          </a:bodyPr>
          <a:lstStyle/>
          <a:p>
            <a:pPr marL="739379" indent="-261938" algn="just" defTabSz="685800">
              <a:spcBef>
                <a:spcPts val="900"/>
              </a:spcBef>
              <a:spcAft>
                <a:spcPts val="150"/>
              </a:spcAft>
              <a:buClr>
                <a:schemeClr val="accent1"/>
              </a:buClr>
              <a:buSzPct val="100000"/>
              <a:buFont typeface="Wingdings" panose="05000000000000000000" pitchFamily="2" charset="2"/>
              <a:buChar char="v"/>
            </a:pPr>
            <a:r>
              <a:rPr lang="es-ES_tradnl" sz="2600" dirty="0" smtClean="0"/>
              <a:t> Otorga </a:t>
            </a:r>
            <a:r>
              <a:rPr lang="es-ES_tradnl" sz="2600" dirty="0"/>
              <a:t>al Instituto, la facultad de interponer </a:t>
            </a:r>
            <a:r>
              <a:rPr lang="es-ES_tradnl" sz="2600" b="1" dirty="0">
                <a:solidFill>
                  <a:schemeClr val="accent5">
                    <a:lumMod val="50000"/>
                  </a:schemeClr>
                </a:solidFill>
              </a:rPr>
              <a:t>acciones   de </a:t>
            </a:r>
            <a:r>
              <a:rPr lang="es-ES_tradnl" sz="2600" b="1" dirty="0" smtClean="0">
                <a:solidFill>
                  <a:schemeClr val="accent5">
                    <a:lumMod val="50000"/>
                  </a:schemeClr>
                </a:solidFill>
              </a:rPr>
              <a:t>inconstitucionalidad</a:t>
            </a:r>
            <a:endParaRPr lang="es-ES_tradnl" sz="2600" b="1" dirty="0">
              <a:solidFill>
                <a:schemeClr val="accent5">
                  <a:lumMod val="50000"/>
                </a:schemeClr>
              </a:solidFill>
            </a:endParaRPr>
          </a:p>
          <a:p>
            <a:pPr marL="739379" indent="-261938" algn="just" defTabSz="685800">
              <a:spcBef>
                <a:spcPts val="900"/>
              </a:spcBef>
              <a:spcAft>
                <a:spcPts val="150"/>
              </a:spcAft>
              <a:buClr>
                <a:schemeClr val="accent1"/>
              </a:buClr>
              <a:buSzPct val="100000"/>
              <a:buFont typeface="Wingdings" panose="05000000000000000000" pitchFamily="2" charset="2"/>
              <a:buChar char="v"/>
            </a:pPr>
            <a:r>
              <a:rPr lang="es-MX" sz="2600" dirty="0"/>
              <a:t> </a:t>
            </a:r>
            <a:r>
              <a:rPr lang="es-MX" sz="2600" dirty="0" smtClean="0"/>
              <a:t>Amplía </a:t>
            </a:r>
            <a:r>
              <a:rPr lang="es-MX" sz="2600" dirty="0"/>
              <a:t>el número de </a:t>
            </a:r>
            <a:r>
              <a:rPr lang="es-MX" sz="2600" b="1" dirty="0">
                <a:solidFill>
                  <a:schemeClr val="accent5">
                    <a:lumMod val="50000"/>
                  </a:schemeClr>
                </a:solidFill>
              </a:rPr>
              <a:t>obligaciones de </a:t>
            </a:r>
            <a:r>
              <a:rPr lang="es-MX" sz="2600" b="1" dirty="0" smtClean="0">
                <a:solidFill>
                  <a:schemeClr val="accent5">
                    <a:lumMod val="50000"/>
                  </a:schemeClr>
                </a:solidFill>
              </a:rPr>
              <a:t>transparencia</a:t>
            </a:r>
          </a:p>
          <a:p>
            <a:pPr marL="739379" indent="-261938" algn="just" defTabSz="685800">
              <a:spcBef>
                <a:spcPts val="900"/>
              </a:spcBef>
              <a:spcAft>
                <a:spcPts val="150"/>
              </a:spcAft>
              <a:buClr>
                <a:schemeClr val="accent1"/>
              </a:buClr>
              <a:buSzPct val="100000"/>
              <a:buFont typeface="Wingdings" panose="05000000000000000000" pitchFamily="2" charset="2"/>
              <a:buChar char="v"/>
            </a:pPr>
            <a:r>
              <a:rPr lang="es-ES_tradnl" sz="2600" dirty="0" smtClean="0"/>
              <a:t> Crea </a:t>
            </a:r>
            <a:r>
              <a:rPr lang="es-ES_tradnl" sz="2600" dirty="0"/>
              <a:t>un </a:t>
            </a:r>
            <a:r>
              <a:rPr lang="es-ES_tradnl" sz="2600" b="1" dirty="0">
                <a:solidFill>
                  <a:schemeClr val="accent5">
                    <a:lumMod val="50000"/>
                  </a:schemeClr>
                </a:solidFill>
              </a:rPr>
              <a:t>Consejo Consultivo </a:t>
            </a:r>
            <a:r>
              <a:rPr lang="es-ES_tradnl" sz="2600" b="1" dirty="0" smtClean="0">
                <a:solidFill>
                  <a:schemeClr val="accent5">
                    <a:lumMod val="50000"/>
                  </a:schemeClr>
                </a:solidFill>
              </a:rPr>
              <a:t>Ciudadano</a:t>
            </a:r>
            <a:endParaRPr lang="es-MX" sz="2600" b="1" dirty="0">
              <a:solidFill>
                <a:schemeClr val="accent5">
                  <a:lumMod val="50000"/>
                </a:schemeClr>
              </a:solidFill>
            </a:endParaRPr>
          </a:p>
        </p:txBody>
      </p:sp>
      <p:sp>
        <p:nvSpPr>
          <p:cNvPr id="3" name="Flecha derecha 2"/>
          <p:cNvSpPr/>
          <p:nvPr/>
        </p:nvSpPr>
        <p:spPr>
          <a:xfrm>
            <a:off x="10978661" y="5702604"/>
            <a:ext cx="457200" cy="271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p:cNvSpPr/>
          <p:nvPr/>
        </p:nvSpPr>
        <p:spPr>
          <a:xfrm>
            <a:off x="1159412" y="1967155"/>
            <a:ext cx="10047849" cy="1384995"/>
          </a:xfrm>
          <a:prstGeom prst="rect">
            <a:avLst/>
          </a:prstGeom>
        </p:spPr>
        <p:txBody>
          <a:bodyPr wrap="square">
            <a:spAutoFit/>
          </a:bodyPr>
          <a:lstStyle/>
          <a:p>
            <a:pPr algn="just"/>
            <a:r>
              <a:rPr lang="es-MX" sz="2800" dirty="0"/>
              <a:t>La Ley de Transparencia, Acceso a la Información Pública y Rendición de Cuentas de la Ciudad de México, cuenta con los siguientes ejes fundamentales:</a:t>
            </a:r>
          </a:p>
        </p:txBody>
      </p:sp>
    </p:spTree>
    <p:extLst>
      <p:ext uri="{BB962C8B-B14F-4D97-AF65-F5344CB8AC3E}">
        <p14:creationId xmlns:p14="http://schemas.microsoft.com/office/powerpoint/2010/main" val="2690277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100000">
              <a:srgbClr val="800080"/>
            </a:gs>
            <a:gs pos="98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7" name="10 Conector recto"/>
          <p:cNvCxnSpPr/>
          <p:nvPr/>
        </p:nvCxnSpPr>
        <p:spPr>
          <a:xfrm>
            <a:off x="7854376" y="2706579"/>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 name="2 Conector recto de flecha"/>
          <p:cNvCxnSpPr/>
          <p:nvPr/>
        </p:nvCxnSpPr>
        <p:spPr>
          <a:xfrm flipV="1">
            <a:off x="515815" y="3362780"/>
            <a:ext cx="10515600" cy="40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874099" y="3403178"/>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1" name="10 Conector recto"/>
          <p:cNvCxnSpPr/>
          <p:nvPr/>
        </p:nvCxnSpPr>
        <p:spPr>
          <a:xfrm>
            <a:off x="3885786" y="2719937"/>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2" name="11 Conector recto"/>
          <p:cNvCxnSpPr/>
          <p:nvPr/>
        </p:nvCxnSpPr>
        <p:spPr>
          <a:xfrm>
            <a:off x="4520679" y="3383743"/>
            <a:ext cx="0" cy="648072"/>
          </a:xfrm>
          <a:prstGeom prst="line">
            <a:avLst/>
          </a:prstGeom>
          <a:ln/>
        </p:spPr>
        <p:style>
          <a:lnRef idx="3">
            <a:schemeClr val="accent4"/>
          </a:lnRef>
          <a:fillRef idx="0">
            <a:schemeClr val="accent4"/>
          </a:fillRef>
          <a:effectRef idx="2">
            <a:schemeClr val="accent4"/>
          </a:effectRef>
          <a:fontRef idx="minor">
            <a:schemeClr val="tx1"/>
          </a:fontRef>
        </p:style>
      </p:cxnSp>
      <p:sp>
        <p:nvSpPr>
          <p:cNvPr id="38" name="14 CuadroTexto"/>
          <p:cNvSpPr txBox="1"/>
          <p:nvPr/>
        </p:nvSpPr>
        <p:spPr>
          <a:xfrm>
            <a:off x="3092098" y="1074222"/>
            <a:ext cx="1430832" cy="369332"/>
          </a:xfrm>
          <a:prstGeom prst="rect">
            <a:avLst/>
          </a:prstGeom>
          <a:noFill/>
        </p:spPr>
        <p:txBody>
          <a:bodyPr wrap="square" rtlCol="0">
            <a:spAutoFit/>
          </a:bodyPr>
          <a:lstStyle/>
          <a:p>
            <a:pPr algn="ctr"/>
            <a:r>
              <a:rPr lang="es-ES" b="1" dirty="0">
                <a:solidFill>
                  <a:srgbClr val="7030A0"/>
                </a:solidFill>
              </a:rPr>
              <a:t>10 días</a:t>
            </a:r>
            <a:endParaRPr lang="es-MX" b="1" dirty="0">
              <a:solidFill>
                <a:srgbClr val="7030A0"/>
              </a:solidFill>
            </a:endParaRPr>
          </a:p>
        </p:txBody>
      </p:sp>
      <p:sp>
        <p:nvSpPr>
          <p:cNvPr id="39" name="14 CuadroTexto"/>
          <p:cNvSpPr txBox="1"/>
          <p:nvPr/>
        </p:nvSpPr>
        <p:spPr>
          <a:xfrm>
            <a:off x="2824149" y="1385482"/>
            <a:ext cx="1913017" cy="1200329"/>
          </a:xfrm>
          <a:prstGeom prst="rect">
            <a:avLst/>
          </a:prstGeom>
          <a:noFill/>
        </p:spPr>
        <p:txBody>
          <a:bodyPr wrap="square" rtlCol="0">
            <a:spAutoFit/>
          </a:bodyPr>
          <a:lstStyle/>
          <a:p>
            <a:pPr algn="ctr"/>
            <a:r>
              <a:rPr lang="es-ES" dirty="0">
                <a:solidFill>
                  <a:srgbClr val="7030A0"/>
                </a:solidFill>
              </a:rPr>
              <a:t>(SUJETO OBLIGADO)</a:t>
            </a:r>
          </a:p>
          <a:p>
            <a:pPr algn="ctr"/>
            <a:r>
              <a:rPr lang="es-ES" dirty="0">
                <a:solidFill>
                  <a:srgbClr val="7030A0"/>
                </a:solidFill>
              </a:rPr>
              <a:t>Para cumplir con la resolución</a:t>
            </a:r>
            <a:endParaRPr lang="es-MX" dirty="0">
              <a:solidFill>
                <a:srgbClr val="7030A0"/>
              </a:solidFill>
            </a:endParaRPr>
          </a:p>
        </p:txBody>
      </p:sp>
      <p:sp>
        <p:nvSpPr>
          <p:cNvPr id="46" name="14 CuadroTexto"/>
          <p:cNvSpPr txBox="1"/>
          <p:nvPr/>
        </p:nvSpPr>
        <p:spPr>
          <a:xfrm>
            <a:off x="2287739" y="4078742"/>
            <a:ext cx="1107687" cy="369332"/>
          </a:xfrm>
          <a:prstGeom prst="rect">
            <a:avLst/>
          </a:prstGeom>
          <a:noFill/>
        </p:spPr>
        <p:txBody>
          <a:bodyPr wrap="square" rtlCol="0">
            <a:spAutoFit/>
          </a:bodyPr>
          <a:lstStyle/>
          <a:p>
            <a:pPr algn="ctr"/>
            <a:r>
              <a:rPr lang="es-ES" b="1" dirty="0">
                <a:solidFill>
                  <a:srgbClr val="7030A0"/>
                </a:solidFill>
              </a:rPr>
              <a:t>3 días</a:t>
            </a:r>
            <a:endParaRPr lang="es-MX" b="1" dirty="0">
              <a:solidFill>
                <a:srgbClr val="7030A0"/>
              </a:solidFill>
            </a:endParaRPr>
          </a:p>
        </p:txBody>
      </p:sp>
      <p:sp>
        <p:nvSpPr>
          <p:cNvPr id="47" name="14 CuadroTexto"/>
          <p:cNvSpPr txBox="1"/>
          <p:nvPr/>
        </p:nvSpPr>
        <p:spPr>
          <a:xfrm>
            <a:off x="1940834" y="4310589"/>
            <a:ext cx="1717454" cy="1200329"/>
          </a:xfrm>
          <a:prstGeom prst="rect">
            <a:avLst/>
          </a:prstGeom>
          <a:noFill/>
        </p:spPr>
        <p:txBody>
          <a:bodyPr wrap="square" rtlCol="0">
            <a:spAutoFit/>
          </a:bodyPr>
          <a:lstStyle/>
          <a:p>
            <a:pPr algn="ctr"/>
            <a:r>
              <a:rPr lang="es-ES" dirty="0">
                <a:solidFill>
                  <a:srgbClr val="7030A0"/>
                </a:solidFill>
              </a:rPr>
              <a:t>(INFODF)</a:t>
            </a:r>
          </a:p>
          <a:p>
            <a:pPr algn="ctr"/>
            <a:r>
              <a:rPr lang="es-ES" dirty="0">
                <a:solidFill>
                  <a:srgbClr val="7030A0"/>
                </a:solidFill>
              </a:rPr>
              <a:t>Notifica a las partes la resolución </a:t>
            </a:r>
            <a:endParaRPr lang="es-MX" dirty="0">
              <a:solidFill>
                <a:srgbClr val="7030A0"/>
              </a:solidFill>
            </a:endParaRPr>
          </a:p>
        </p:txBody>
      </p:sp>
      <p:sp>
        <p:nvSpPr>
          <p:cNvPr id="48" name="14 CuadroTexto"/>
          <p:cNvSpPr txBox="1"/>
          <p:nvPr/>
        </p:nvSpPr>
        <p:spPr>
          <a:xfrm>
            <a:off x="3933613" y="4092806"/>
            <a:ext cx="1107687" cy="369332"/>
          </a:xfrm>
          <a:prstGeom prst="rect">
            <a:avLst/>
          </a:prstGeom>
          <a:noFill/>
        </p:spPr>
        <p:txBody>
          <a:bodyPr wrap="square" rtlCol="0">
            <a:spAutoFit/>
          </a:bodyPr>
          <a:lstStyle/>
          <a:p>
            <a:pPr algn="ctr"/>
            <a:r>
              <a:rPr lang="es-ES" b="1" dirty="0">
                <a:solidFill>
                  <a:srgbClr val="7030A0"/>
                </a:solidFill>
              </a:rPr>
              <a:t>3 días</a:t>
            </a:r>
            <a:endParaRPr lang="es-MX" b="1" dirty="0">
              <a:solidFill>
                <a:srgbClr val="7030A0"/>
              </a:solidFill>
            </a:endParaRPr>
          </a:p>
        </p:txBody>
      </p:sp>
      <p:sp>
        <p:nvSpPr>
          <p:cNvPr id="49" name="14 CuadroTexto"/>
          <p:cNvSpPr txBox="1"/>
          <p:nvPr/>
        </p:nvSpPr>
        <p:spPr>
          <a:xfrm>
            <a:off x="3167524" y="4324654"/>
            <a:ext cx="2547426" cy="1200329"/>
          </a:xfrm>
          <a:prstGeom prst="rect">
            <a:avLst/>
          </a:prstGeom>
          <a:noFill/>
        </p:spPr>
        <p:txBody>
          <a:bodyPr wrap="square" rtlCol="0">
            <a:spAutoFit/>
          </a:bodyPr>
          <a:lstStyle/>
          <a:p>
            <a:pPr algn="ctr"/>
            <a:r>
              <a:rPr lang="es-ES" dirty="0">
                <a:solidFill>
                  <a:srgbClr val="7030A0"/>
                </a:solidFill>
              </a:rPr>
              <a:t>(SUJETO OBLIGADO)</a:t>
            </a:r>
          </a:p>
          <a:p>
            <a:pPr algn="ctr"/>
            <a:r>
              <a:rPr lang="es-ES" dirty="0">
                <a:solidFill>
                  <a:srgbClr val="7030A0"/>
                </a:solidFill>
              </a:rPr>
              <a:t>Informa el </a:t>
            </a:r>
            <a:endParaRPr lang="es-ES" dirty="0" smtClean="0">
              <a:solidFill>
                <a:srgbClr val="7030A0"/>
              </a:solidFill>
            </a:endParaRPr>
          </a:p>
          <a:p>
            <a:pPr algn="ctr"/>
            <a:r>
              <a:rPr lang="es-ES" dirty="0" smtClean="0">
                <a:solidFill>
                  <a:srgbClr val="7030A0"/>
                </a:solidFill>
              </a:rPr>
              <a:t>cumplimiento </a:t>
            </a:r>
          </a:p>
          <a:p>
            <a:pPr algn="ctr"/>
            <a:r>
              <a:rPr lang="es-ES" dirty="0" smtClean="0">
                <a:solidFill>
                  <a:srgbClr val="7030A0"/>
                </a:solidFill>
              </a:rPr>
              <a:t>de </a:t>
            </a:r>
            <a:r>
              <a:rPr lang="es-ES" dirty="0">
                <a:solidFill>
                  <a:srgbClr val="7030A0"/>
                </a:solidFill>
              </a:rPr>
              <a:t>la resolución</a:t>
            </a:r>
            <a:endParaRPr lang="es-MX" dirty="0">
              <a:solidFill>
                <a:srgbClr val="7030A0"/>
              </a:solidFill>
            </a:endParaRPr>
          </a:p>
        </p:txBody>
      </p:sp>
      <p:cxnSp>
        <p:nvCxnSpPr>
          <p:cNvPr id="34" name="10 Conector recto"/>
          <p:cNvCxnSpPr/>
          <p:nvPr/>
        </p:nvCxnSpPr>
        <p:spPr>
          <a:xfrm>
            <a:off x="5489834" y="2708920"/>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11 Conector recto"/>
          <p:cNvCxnSpPr/>
          <p:nvPr/>
        </p:nvCxnSpPr>
        <p:spPr>
          <a:xfrm>
            <a:off x="6672064" y="3372726"/>
            <a:ext cx="0" cy="648072"/>
          </a:xfrm>
          <a:prstGeom prst="line">
            <a:avLst/>
          </a:prstGeom>
          <a:ln/>
        </p:spPr>
        <p:style>
          <a:lnRef idx="3">
            <a:schemeClr val="accent4"/>
          </a:lnRef>
          <a:fillRef idx="0">
            <a:schemeClr val="accent4"/>
          </a:fillRef>
          <a:effectRef idx="2">
            <a:schemeClr val="accent4"/>
          </a:effectRef>
          <a:fontRef idx="minor">
            <a:schemeClr val="tx1"/>
          </a:fontRef>
        </p:style>
      </p:cxnSp>
      <p:sp>
        <p:nvSpPr>
          <p:cNvPr id="40" name="14 CuadroTexto"/>
          <p:cNvSpPr txBox="1"/>
          <p:nvPr/>
        </p:nvSpPr>
        <p:spPr>
          <a:xfrm>
            <a:off x="4979801" y="1193462"/>
            <a:ext cx="1107687" cy="369332"/>
          </a:xfrm>
          <a:prstGeom prst="rect">
            <a:avLst/>
          </a:prstGeom>
          <a:noFill/>
        </p:spPr>
        <p:txBody>
          <a:bodyPr wrap="square" rtlCol="0">
            <a:spAutoFit/>
          </a:bodyPr>
          <a:lstStyle/>
          <a:p>
            <a:pPr algn="ctr"/>
            <a:r>
              <a:rPr lang="es-ES" b="1" dirty="0">
                <a:solidFill>
                  <a:srgbClr val="7030A0"/>
                </a:solidFill>
              </a:rPr>
              <a:t>Día sig. </a:t>
            </a:r>
            <a:endParaRPr lang="es-MX" b="1" dirty="0">
              <a:solidFill>
                <a:srgbClr val="7030A0"/>
              </a:solidFill>
            </a:endParaRPr>
          </a:p>
        </p:txBody>
      </p:sp>
      <p:sp>
        <p:nvSpPr>
          <p:cNvPr id="41" name="14 CuadroTexto"/>
          <p:cNvSpPr txBox="1"/>
          <p:nvPr/>
        </p:nvSpPr>
        <p:spPr>
          <a:xfrm>
            <a:off x="4441186" y="1716632"/>
            <a:ext cx="2111865" cy="923330"/>
          </a:xfrm>
          <a:prstGeom prst="rect">
            <a:avLst/>
          </a:prstGeom>
          <a:noFill/>
        </p:spPr>
        <p:txBody>
          <a:bodyPr wrap="square" rtlCol="0">
            <a:spAutoFit/>
          </a:bodyPr>
          <a:lstStyle/>
          <a:p>
            <a:pPr algn="ctr"/>
            <a:r>
              <a:rPr lang="es-ES" dirty="0">
                <a:solidFill>
                  <a:srgbClr val="7030A0"/>
                </a:solidFill>
              </a:rPr>
              <a:t>(INFODF)</a:t>
            </a:r>
          </a:p>
          <a:p>
            <a:pPr algn="ctr"/>
            <a:r>
              <a:rPr lang="es-ES" dirty="0">
                <a:solidFill>
                  <a:srgbClr val="7030A0"/>
                </a:solidFill>
              </a:rPr>
              <a:t>Pone a disp. Del recurrente</a:t>
            </a:r>
            <a:endParaRPr lang="es-MX" dirty="0">
              <a:solidFill>
                <a:srgbClr val="7030A0"/>
              </a:solidFill>
            </a:endParaRPr>
          </a:p>
        </p:txBody>
      </p:sp>
      <p:sp>
        <p:nvSpPr>
          <p:cNvPr id="50" name="14 CuadroTexto"/>
          <p:cNvSpPr txBox="1"/>
          <p:nvPr/>
        </p:nvSpPr>
        <p:spPr>
          <a:xfrm>
            <a:off x="5998400" y="4065349"/>
            <a:ext cx="1107687" cy="369332"/>
          </a:xfrm>
          <a:prstGeom prst="rect">
            <a:avLst/>
          </a:prstGeom>
          <a:noFill/>
        </p:spPr>
        <p:txBody>
          <a:bodyPr wrap="square" rtlCol="0">
            <a:spAutoFit/>
          </a:bodyPr>
          <a:lstStyle/>
          <a:p>
            <a:pPr algn="ctr"/>
            <a:r>
              <a:rPr lang="es-ES" b="1" dirty="0">
                <a:solidFill>
                  <a:srgbClr val="7030A0"/>
                </a:solidFill>
              </a:rPr>
              <a:t>5 días</a:t>
            </a:r>
            <a:endParaRPr lang="es-MX" b="1" dirty="0">
              <a:solidFill>
                <a:srgbClr val="7030A0"/>
              </a:solidFill>
            </a:endParaRPr>
          </a:p>
        </p:txBody>
      </p:sp>
      <p:sp>
        <p:nvSpPr>
          <p:cNvPr id="51" name="14 CuadroTexto"/>
          <p:cNvSpPr txBox="1"/>
          <p:nvPr/>
        </p:nvSpPr>
        <p:spPr>
          <a:xfrm>
            <a:off x="5135219" y="4297196"/>
            <a:ext cx="2784203" cy="1200329"/>
          </a:xfrm>
          <a:prstGeom prst="rect">
            <a:avLst/>
          </a:prstGeom>
          <a:noFill/>
        </p:spPr>
        <p:txBody>
          <a:bodyPr wrap="square" rtlCol="0">
            <a:spAutoFit/>
          </a:bodyPr>
          <a:lstStyle/>
          <a:p>
            <a:pPr algn="ctr"/>
            <a:r>
              <a:rPr lang="es-ES" dirty="0">
                <a:solidFill>
                  <a:srgbClr val="7030A0"/>
                </a:solidFill>
              </a:rPr>
              <a:t>(RECURRENTE)</a:t>
            </a:r>
          </a:p>
          <a:p>
            <a:pPr algn="ctr"/>
            <a:r>
              <a:rPr lang="es-ES" dirty="0">
                <a:solidFill>
                  <a:srgbClr val="7030A0"/>
                </a:solidFill>
              </a:rPr>
              <a:t>Informa si el S.O. </a:t>
            </a:r>
            <a:endParaRPr lang="es-ES" dirty="0" smtClean="0">
              <a:solidFill>
                <a:srgbClr val="7030A0"/>
              </a:solidFill>
            </a:endParaRPr>
          </a:p>
          <a:p>
            <a:pPr algn="ctr"/>
            <a:r>
              <a:rPr lang="es-ES" dirty="0" smtClean="0">
                <a:solidFill>
                  <a:srgbClr val="7030A0"/>
                </a:solidFill>
              </a:rPr>
              <a:t>cumplió </a:t>
            </a:r>
            <a:r>
              <a:rPr lang="es-ES" dirty="0">
                <a:solidFill>
                  <a:srgbClr val="7030A0"/>
                </a:solidFill>
              </a:rPr>
              <a:t>o no con la resolución.</a:t>
            </a:r>
            <a:endParaRPr lang="es-MX" dirty="0">
              <a:solidFill>
                <a:srgbClr val="7030A0"/>
              </a:solidFill>
            </a:endParaRPr>
          </a:p>
        </p:txBody>
      </p:sp>
      <p:cxnSp>
        <p:nvCxnSpPr>
          <p:cNvPr id="58" name="11 Conector recto"/>
          <p:cNvCxnSpPr/>
          <p:nvPr/>
        </p:nvCxnSpPr>
        <p:spPr>
          <a:xfrm>
            <a:off x="9260449" y="3354651"/>
            <a:ext cx="0" cy="648072"/>
          </a:xfrm>
          <a:prstGeom prst="line">
            <a:avLst/>
          </a:prstGeom>
          <a:ln/>
        </p:spPr>
        <p:style>
          <a:lnRef idx="3">
            <a:schemeClr val="accent4"/>
          </a:lnRef>
          <a:fillRef idx="0">
            <a:schemeClr val="accent4"/>
          </a:fillRef>
          <a:effectRef idx="2">
            <a:schemeClr val="accent4"/>
          </a:effectRef>
          <a:fontRef idx="minor">
            <a:schemeClr val="tx1"/>
          </a:fontRef>
        </p:style>
      </p:cxnSp>
      <p:sp>
        <p:nvSpPr>
          <p:cNvPr id="59" name="14 CuadroTexto"/>
          <p:cNvSpPr txBox="1"/>
          <p:nvPr/>
        </p:nvSpPr>
        <p:spPr>
          <a:xfrm>
            <a:off x="7209036" y="1207638"/>
            <a:ext cx="1107687" cy="369332"/>
          </a:xfrm>
          <a:prstGeom prst="rect">
            <a:avLst/>
          </a:prstGeom>
          <a:noFill/>
        </p:spPr>
        <p:txBody>
          <a:bodyPr wrap="square" rtlCol="0">
            <a:spAutoFit/>
          </a:bodyPr>
          <a:lstStyle/>
          <a:p>
            <a:pPr algn="ctr"/>
            <a:r>
              <a:rPr lang="es-ES" b="1" dirty="0">
                <a:solidFill>
                  <a:srgbClr val="7030A0"/>
                </a:solidFill>
              </a:rPr>
              <a:t>5 días. </a:t>
            </a:r>
            <a:endParaRPr lang="es-MX" b="1" dirty="0">
              <a:solidFill>
                <a:srgbClr val="7030A0"/>
              </a:solidFill>
            </a:endParaRPr>
          </a:p>
        </p:txBody>
      </p:sp>
      <p:sp>
        <p:nvSpPr>
          <p:cNvPr id="60" name="14 CuadroTexto"/>
          <p:cNvSpPr txBox="1"/>
          <p:nvPr/>
        </p:nvSpPr>
        <p:spPr>
          <a:xfrm>
            <a:off x="6197830" y="1474654"/>
            <a:ext cx="3016508" cy="1200329"/>
          </a:xfrm>
          <a:prstGeom prst="rect">
            <a:avLst/>
          </a:prstGeom>
          <a:noFill/>
        </p:spPr>
        <p:txBody>
          <a:bodyPr wrap="square" rtlCol="0">
            <a:spAutoFit/>
          </a:bodyPr>
          <a:lstStyle/>
          <a:p>
            <a:pPr algn="ctr"/>
            <a:r>
              <a:rPr lang="es-ES" dirty="0">
                <a:solidFill>
                  <a:srgbClr val="7030A0"/>
                </a:solidFill>
              </a:rPr>
              <a:t>(INFODF)</a:t>
            </a:r>
          </a:p>
          <a:p>
            <a:pPr algn="ctr"/>
            <a:r>
              <a:rPr lang="es-ES" dirty="0">
                <a:solidFill>
                  <a:srgbClr val="7030A0"/>
                </a:solidFill>
              </a:rPr>
              <a:t>Acuerdo de incumplimiento/Vista al Superior Jerárquico</a:t>
            </a:r>
            <a:endParaRPr lang="es-MX" dirty="0">
              <a:solidFill>
                <a:srgbClr val="7030A0"/>
              </a:solidFill>
            </a:endParaRPr>
          </a:p>
        </p:txBody>
      </p:sp>
      <p:sp>
        <p:nvSpPr>
          <p:cNvPr id="63" name="14 CuadroTexto"/>
          <p:cNvSpPr txBox="1"/>
          <p:nvPr/>
        </p:nvSpPr>
        <p:spPr>
          <a:xfrm>
            <a:off x="8676089" y="4065168"/>
            <a:ext cx="1107687" cy="369332"/>
          </a:xfrm>
          <a:prstGeom prst="rect">
            <a:avLst/>
          </a:prstGeom>
          <a:noFill/>
        </p:spPr>
        <p:txBody>
          <a:bodyPr wrap="square" rtlCol="0">
            <a:spAutoFit/>
          </a:bodyPr>
          <a:lstStyle/>
          <a:p>
            <a:pPr algn="ctr"/>
            <a:r>
              <a:rPr lang="es-ES" b="1" dirty="0">
                <a:solidFill>
                  <a:srgbClr val="7030A0"/>
                </a:solidFill>
              </a:rPr>
              <a:t>5 días</a:t>
            </a:r>
            <a:endParaRPr lang="es-MX" b="1" dirty="0">
              <a:solidFill>
                <a:srgbClr val="7030A0"/>
              </a:solidFill>
            </a:endParaRPr>
          </a:p>
        </p:txBody>
      </p:sp>
      <p:sp>
        <p:nvSpPr>
          <p:cNvPr id="64" name="14 CuadroTexto"/>
          <p:cNvSpPr txBox="1"/>
          <p:nvPr/>
        </p:nvSpPr>
        <p:spPr>
          <a:xfrm>
            <a:off x="7674246" y="4297015"/>
            <a:ext cx="3026762" cy="923330"/>
          </a:xfrm>
          <a:prstGeom prst="rect">
            <a:avLst/>
          </a:prstGeom>
          <a:noFill/>
        </p:spPr>
        <p:txBody>
          <a:bodyPr wrap="square" rtlCol="0">
            <a:spAutoFit/>
          </a:bodyPr>
          <a:lstStyle/>
          <a:p>
            <a:pPr algn="ctr"/>
            <a:r>
              <a:rPr lang="es-ES" dirty="0">
                <a:solidFill>
                  <a:srgbClr val="7030A0"/>
                </a:solidFill>
              </a:rPr>
              <a:t>(S.O.)</a:t>
            </a:r>
          </a:p>
          <a:p>
            <a:pPr algn="ctr"/>
            <a:r>
              <a:rPr lang="es-ES" dirty="0">
                <a:solidFill>
                  <a:srgbClr val="7030A0"/>
                </a:solidFill>
              </a:rPr>
              <a:t>Informa si el S.O. cumplió o no con la resolución.</a:t>
            </a:r>
            <a:endParaRPr lang="es-MX" dirty="0">
              <a:solidFill>
                <a:srgbClr val="7030A0"/>
              </a:solidFill>
            </a:endParaRPr>
          </a:p>
        </p:txBody>
      </p:sp>
      <p:sp>
        <p:nvSpPr>
          <p:cNvPr id="66" name="14 CuadroTexto"/>
          <p:cNvSpPr txBox="1"/>
          <p:nvPr/>
        </p:nvSpPr>
        <p:spPr>
          <a:xfrm>
            <a:off x="8196008" y="5452192"/>
            <a:ext cx="2228413" cy="523220"/>
          </a:xfrm>
          <a:prstGeom prst="rect">
            <a:avLst/>
          </a:prstGeom>
          <a:noFill/>
        </p:spPr>
        <p:txBody>
          <a:bodyPr wrap="square" rtlCol="0">
            <a:spAutoFit/>
          </a:bodyPr>
          <a:lstStyle/>
          <a:p>
            <a:pPr algn="ctr"/>
            <a:r>
              <a:rPr lang="es-ES" sz="1400" dirty="0">
                <a:solidFill>
                  <a:srgbClr val="002060"/>
                </a:solidFill>
              </a:rPr>
              <a:t>NO: Vista Órgano de Control correspondiente</a:t>
            </a:r>
            <a:endParaRPr lang="es-MX" sz="1400" dirty="0">
              <a:solidFill>
                <a:srgbClr val="002060"/>
              </a:solidFill>
            </a:endParaRPr>
          </a:p>
        </p:txBody>
      </p:sp>
      <p:sp>
        <p:nvSpPr>
          <p:cNvPr id="86" name="CuadroTexto 85"/>
          <p:cNvSpPr txBox="1"/>
          <p:nvPr/>
        </p:nvSpPr>
        <p:spPr>
          <a:xfrm>
            <a:off x="5750176" y="215641"/>
            <a:ext cx="4146642" cy="707886"/>
          </a:xfrm>
          <a:prstGeom prst="rect">
            <a:avLst/>
          </a:prstGeom>
          <a:noFill/>
        </p:spPr>
        <p:txBody>
          <a:bodyPr wrap="square" rtlCol="0">
            <a:spAutoFit/>
          </a:bodyPr>
          <a:lstStyle/>
          <a:p>
            <a:pPr algn="ctr"/>
            <a:r>
              <a:rPr lang="es-MX" sz="2000" b="1" dirty="0">
                <a:solidFill>
                  <a:srgbClr val="7030A0"/>
                </a:solidFill>
              </a:rPr>
              <a:t>PROCEDIMIENTO DEL CUMPLIMIENTO</a:t>
            </a:r>
          </a:p>
        </p:txBody>
      </p:sp>
      <p:sp>
        <p:nvSpPr>
          <p:cNvPr id="72" name="14 CuadroTexto"/>
          <p:cNvSpPr txBox="1"/>
          <p:nvPr/>
        </p:nvSpPr>
        <p:spPr>
          <a:xfrm>
            <a:off x="1443025" y="391690"/>
            <a:ext cx="1107687" cy="338554"/>
          </a:xfrm>
          <a:prstGeom prst="rect">
            <a:avLst/>
          </a:prstGeom>
          <a:noFill/>
        </p:spPr>
        <p:txBody>
          <a:bodyPr wrap="square" rtlCol="0">
            <a:spAutoFit/>
          </a:bodyPr>
          <a:lstStyle/>
          <a:p>
            <a:pPr algn="ctr"/>
            <a:r>
              <a:rPr lang="es-ES" sz="1600" b="1" dirty="0">
                <a:solidFill>
                  <a:schemeClr val="accent3">
                    <a:lumMod val="50000"/>
                  </a:schemeClr>
                </a:solidFill>
              </a:rPr>
              <a:t>30 días</a:t>
            </a:r>
            <a:endParaRPr lang="es-MX" sz="1600" b="1" dirty="0">
              <a:solidFill>
                <a:schemeClr val="accent3">
                  <a:lumMod val="50000"/>
                </a:schemeClr>
              </a:solidFill>
            </a:endParaRPr>
          </a:p>
        </p:txBody>
      </p:sp>
      <p:sp>
        <p:nvSpPr>
          <p:cNvPr id="73" name="14 CuadroTexto"/>
          <p:cNvSpPr txBox="1"/>
          <p:nvPr/>
        </p:nvSpPr>
        <p:spPr>
          <a:xfrm>
            <a:off x="1230924" y="644844"/>
            <a:ext cx="1532986" cy="2123658"/>
          </a:xfrm>
          <a:prstGeom prst="rect">
            <a:avLst/>
          </a:prstGeom>
          <a:noFill/>
        </p:spPr>
        <p:txBody>
          <a:bodyPr wrap="square" rtlCol="0">
            <a:spAutoFit/>
          </a:bodyPr>
          <a:lstStyle/>
          <a:p>
            <a:pPr algn="ctr"/>
            <a:r>
              <a:rPr lang="es-ES" sz="1600" dirty="0">
                <a:solidFill>
                  <a:schemeClr val="accent3">
                    <a:lumMod val="50000"/>
                  </a:schemeClr>
                </a:solidFill>
              </a:rPr>
              <a:t>(INFODF)</a:t>
            </a:r>
          </a:p>
          <a:p>
            <a:pPr algn="ctr"/>
            <a:r>
              <a:rPr lang="es-ES" sz="1600" dirty="0">
                <a:solidFill>
                  <a:schemeClr val="accent3">
                    <a:lumMod val="50000"/>
                  </a:schemeClr>
                </a:solidFill>
              </a:rPr>
              <a:t>Dicta Resolución: </a:t>
            </a:r>
            <a:r>
              <a:rPr lang="es-ES" sz="1200" dirty="0">
                <a:solidFill>
                  <a:schemeClr val="accent3">
                    <a:lumMod val="50000"/>
                  </a:schemeClr>
                </a:solidFill>
              </a:rPr>
              <a:t>Desecha</a:t>
            </a:r>
          </a:p>
          <a:p>
            <a:pPr algn="ctr"/>
            <a:r>
              <a:rPr lang="es-ES" sz="1200" dirty="0">
                <a:solidFill>
                  <a:schemeClr val="accent3">
                    <a:lumMod val="50000"/>
                  </a:schemeClr>
                </a:solidFill>
              </a:rPr>
              <a:t>Sobresee</a:t>
            </a:r>
          </a:p>
          <a:p>
            <a:pPr algn="ctr"/>
            <a:r>
              <a:rPr lang="es-ES" sz="1200" dirty="0">
                <a:solidFill>
                  <a:schemeClr val="accent3">
                    <a:lumMod val="50000"/>
                  </a:schemeClr>
                </a:solidFill>
              </a:rPr>
              <a:t>Confirma</a:t>
            </a:r>
          </a:p>
          <a:p>
            <a:pPr algn="ctr"/>
            <a:r>
              <a:rPr lang="es-ES" sz="1200" dirty="0">
                <a:solidFill>
                  <a:schemeClr val="accent3">
                    <a:lumMod val="50000"/>
                  </a:schemeClr>
                </a:solidFill>
              </a:rPr>
              <a:t>Modifica</a:t>
            </a:r>
          </a:p>
          <a:p>
            <a:pPr algn="ctr"/>
            <a:r>
              <a:rPr lang="es-ES" sz="1200" dirty="0">
                <a:solidFill>
                  <a:schemeClr val="accent3">
                    <a:lumMod val="50000"/>
                  </a:schemeClr>
                </a:solidFill>
              </a:rPr>
              <a:t>Revoca</a:t>
            </a:r>
          </a:p>
          <a:p>
            <a:pPr algn="ctr"/>
            <a:r>
              <a:rPr lang="es-ES" sz="1200" dirty="0">
                <a:solidFill>
                  <a:schemeClr val="accent3">
                    <a:lumMod val="50000"/>
                  </a:schemeClr>
                </a:solidFill>
              </a:rPr>
              <a:t>Ordena se atienda la solicitud</a:t>
            </a:r>
            <a:endParaRPr lang="es-MX" sz="1200" dirty="0">
              <a:solidFill>
                <a:schemeClr val="accent3">
                  <a:lumMod val="50000"/>
                </a:schemeClr>
              </a:solidFill>
            </a:endParaRPr>
          </a:p>
        </p:txBody>
      </p:sp>
      <p:cxnSp>
        <p:nvCxnSpPr>
          <p:cNvPr id="74" name="7 Conector recto"/>
          <p:cNvCxnSpPr/>
          <p:nvPr/>
        </p:nvCxnSpPr>
        <p:spPr>
          <a:xfrm>
            <a:off x="1991544" y="2737724"/>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5" name="Conector recto 74"/>
          <p:cNvCxnSpPr/>
          <p:nvPr/>
        </p:nvCxnSpPr>
        <p:spPr>
          <a:xfrm>
            <a:off x="1993214" y="0"/>
            <a:ext cx="0" cy="6858000"/>
          </a:xfrm>
          <a:prstGeom prst="line">
            <a:avLst/>
          </a:prstGeom>
          <a:ln>
            <a:prstDash val="lgDashDot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630432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217" y="2528393"/>
            <a:ext cx="3485890" cy="2207730"/>
          </a:xfrm>
          <a:prstGeom prst="rect">
            <a:avLst/>
          </a:prstGeom>
        </p:spPr>
      </p:pic>
      <p:sp>
        <p:nvSpPr>
          <p:cNvPr id="3" name="Marcador de contenido 2"/>
          <p:cNvSpPr>
            <a:spLocks noGrp="1"/>
          </p:cNvSpPr>
          <p:nvPr>
            <p:ph idx="1"/>
          </p:nvPr>
        </p:nvSpPr>
        <p:spPr>
          <a:xfrm>
            <a:off x="1150952" y="2115029"/>
            <a:ext cx="10058400" cy="3222025"/>
          </a:xfrm>
        </p:spPr>
        <p:txBody>
          <a:bodyPr>
            <a:normAutofit lnSpcReduction="10000"/>
          </a:bodyPr>
          <a:lstStyle/>
          <a:p>
            <a:pPr algn="just"/>
            <a:r>
              <a:rPr lang="es-MX" sz="2100" b="1" dirty="0">
                <a:solidFill>
                  <a:schemeClr val="tx1"/>
                </a:solidFill>
              </a:rPr>
              <a:t>Artículo 255. </a:t>
            </a:r>
            <a:r>
              <a:rPr lang="es-MX" sz="2100" dirty="0">
                <a:solidFill>
                  <a:schemeClr val="tx1"/>
                </a:solidFill>
              </a:rPr>
              <a:t>El recurso de inconformidad procede contra las resoluciones emitidas por el Instituto que</a:t>
            </a:r>
            <a:r>
              <a:rPr lang="es-MX" sz="2100" dirty="0" smtClean="0">
                <a:solidFill>
                  <a:schemeClr val="tx1"/>
                </a:solidFill>
              </a:rPr>
              <a:t>:</a:t>
            </a:r>
          </a:p>
          <a:p>
            <a:pPr algn="just"/>
            <a:endParaRPr lang="es-MX" sz="2100" dirty="0">
              <a:solidFill>
                <a:schemeClr val="tx1"/>
              </a:solidFill>
            </a:endParaRPr>
          </a:p>
          <a:p>
            <a:pPr marL="541735" indent="-67866" algn="just"/>
            <a:r>
              <a:rPr lang="es-MX" sz="2100" b="1" dirty="0">
                <a:solidFill>
                  <a:schemeClr val="tx1"/>
                </a:solidFill>
              </a:rPr>
              <a:t>I. </a:t>
            </a:r>
            <a:r>
              <a:rPr lang="es-MX" sz="2100" dirty="0">
                <a:solidFill>
                  <a:schemeClr val="tx1"/>
                </a:solidFill>
              </a:rPr>
              <a:t>Confirmen o modifiquen la </a:t>
            </a:r>
            <a:r>
              <a:rPr lang="es-MX" sz="2100" dirty="0" smtClean="0">
                <a:solidFill>
                  <a:schemeClr val="tx1"/>
                </a:solidFill>
              </a:rPr>
              <a:t>clasificación </a:t>
            </a:r>
            <a:r>
              <a:rPr lang="es-MX" sz="2100" dirty="0">
                <a:solidFill>
                  <a:schemeClr val="tx1"/>
                </a:solidFill>
              </a:rPr>
              <a:t>de la información, o</a:t>
            </a:r>
          </a:p>
          <a:p>
            <a:pPr marL="541735" indent="-67866" algn="just"/>
            <a:r>
              <a:rPr lang="es-MX" sz="2100" b="1" dirty="0">
                <a:solidFill>
                  <a:schemeClr val="tx1"/>
                </a:solidFill>
              </a:rPr>
              <a:t>II. </a:t>
            </a:r>
            <a:r>
              <a:rPr lang="es-MX" sz="2100" dirty="0">
                <a:solidFill>
                  <a:schemeClr val="tx1"/>
                </a:solidFill>
              </a:rPr>
              <a:t>Confirmen la inexistencia o </a:t>
            </a:r>
            <a:r>
              <a:rPr lang="es-MX" sz="2100" dirty="0" smtClean="0">
                <a:solidFill>
                  <a:schemeClr val="tx1"/>
                </a:solidFill>
              </a:rPr>
              <a:t>negativa </a:t>
            </a:r>
            <a:r>
              <a:rPr lang="es-MX" sz="2100" dirty="0">
                <a:solidFill>
                  <a:schemeClr val="tx1"/>
                </a:solidFill>
              </a:rPr>
              <a:t>de información.</a:t>
            </a:r>
          </a:p>
          <a:p>
            <a:pPr marL="541735" indent="-67866" algn="just"/>
            <a:endParaRPr lang="es-MX" sz="2100" dirty="0">
              <a:solidFill>
                <a:schemeClr val="tx1"/>
              </a:solidFill>
            </a:endParaRPr>
          </a:p>
          <a:p>
            <a:pPr algn="just"/>
            <a:r>
              <a:rPr lang="es-MX" sz="2100" b="1" dirty="0">
                <a:solidFill>
                  <a:schemeClr val="tx1"/>
                </a:solidFill>
              </a:rPr>
              <a:t>Artículo 256. </a:t>
            </a:r>
            <a:r>
              <a:rPr lang="es-MX" sz="2100" dirty="0">
                <a:solidFill>
                  <a:schemeClr val="tx1"/>
                </a:solidFill>
              </a:rPr>
              <a:t>El recurso de inconformidad se sustanciará atendiendo a lo dispuesto por la Ley General.</a:t>
            </a:r>
          </a:p>
        </p:txBody>
      </p:sp>
      <p:sp>
        <p:nvSpPr>
          <p:cNvPr id="7" name="Título 1"/>
          <p:cNvSpPr txBox="1">
            <a:spLocks/>
          </p:cNvSpPr>
          <p:nvPr/>
        </p:nvSpPr>
        <p:spPr>
          <a:xfrm>
            <a:off x="5818079" y="1214317"/>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3600" b="1" dirty="0">
                <a:solidFill>
                  <a:srgbClr val="00B0F0"/>
                </a:solidFill>
                <a:latin typeface="+mn-lt"/>
              </a:rPr>
              <a:t>Recurso de Inconformidad</a:t>
            </a:r>
            <a:endParaRPr lang="es-MX" sz="3600" b="1" dirty="0">
              <a:solidFill>
                <a:srgbClr val="00B0F0"/>
              </a:solidFill>
              <a:latin typeface="+mn-lt"/>
            </a:endParaRPr>
          </a:p>
        </p:txBody>
      </p:sp>
    </p:spTree>
    <p:extLst>
      <p:ext uri="{BB962C8B-B14F-4D97-AF65-F5344CB8AC3E}">
        <p14:creationId xmlns:p14="http://schemas.microsoft.com/office/powerpoint/2010/main" val="22073778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algn="ctr"/>
            <a:endParaRPr lang="es-MX" sz="3000" b="1" dirty="0">
              <a:solidFill>
                <a:srgbClr val="00B0F0"/>
              </a:solidFill>
            </a:endParaRPr>
          </a:p>
          <a:p>
            <a:pPr algn="ctr"/>
            <a:endParaRPr lang="es-MX" sz="3000" b="1" dirty="0">
              <a:solidFill>
                <a:srgbClr val="00B0F0"/>
              </a:solidFill>
            </a:endParaRPr>
          </a:p>
          <a:p>
            <a:pPr algn="ctr"/>
            <a:r>
              <a:rPr lang="es-MX" sz="3000" b="1" dirty="0">
                <a:solidFill>
                  <a:srgbClr val="00B0F0"/>
                </a:solidFill>
              </a:rPr>
              <a:t>Tema 9 </a:t>
            </a:r>
          </a:p>
          <a:p>
            <a:pPr algn="ctr"/>
            <a:r>
              <a:rPr lang="es-MX" sz="3600" b="1" dirty="0">
                <a:solidFill>
                  <a:srgbClr val="00B0F0"/>
                </a:solidFill>
              </a:rPr>
              <a:t>MEDIDAS DE APREMIO Y SANCIONES</a:t>
            </a:r>
            <a:endParaRPr lang="es-MX" sz="3000" dirty="0">
              <a:solidFill>
                <a:schemeClr val="tx1"/>
              </a:solidFill>
            </a:endParaRPr>
          </a:p>
        </p:txBody>
      </p:sp>
    </p:spTree>
    <p:extLst>
      <p:ext uri="{BB962C8B-B14F-4D97-AF65-F5344CB8AC3E}">
        <p14:creationId xmlns:p14="http://schemas.microsoft.com/office/powerpoint/2010/main" val="3315768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505361" y="795759"/>
            <a:ext cx="5554980" cy="805955"/>
          </a:xfrm>
        </p:spPr>
        <p:txBody>
          <a:bodyPr>
            <a:normAutofit fontScale="90000"/>
          </a:bodyPr>
          <a:lstStyle/>
          <a:p>
            <a:pPr algn="ctr"/>
            <a:r>
              <a:rPr lang="es-MX" sz="3000" b="1" dirty="0">
                <a:solidFill>
                  <a:srgbClr val="00B0F0"/>
                </a:solidFill>
                <a:latin typeface="+mn-lt"/>
              </a:rPr>
              <a:t>MEDIDAS DE </a:t>
            </a:r>
            <a:r>
              <a:rPr lang="es-MX" sz="3000" b="1" dirty="0" smtClean="0">
                <a:solidFill>
                  <a:srgbClr val="00B0F0"/>
                </a:solidFill>
                <a:latin typeface="+mn-lt"/>
              </a:rPr>
              <a:t>APREMIO Y SANCIONES</a:t>
            </a:r>
            <a:endParaRPr lang="es-MX" sz="3000" dirty="0">
              <a:solidFill>
                <a:srgbClr val="00B0F0"/>
              </a:solidFill>
              <a:latin typeface="+mn-lt"/>
            </a:endParaRPr>
          </a:p>
        </p:txBody>
      </p:sp>
      <p:sp>
        <p:nvSpPr>
          <p:cNvPr id="3" name="Marcador de contenido 2"/>
          <p:cNvSpPr>
            <a:spLocks noGrp="1"/>
          </p:cNvSpPr>
          <p:nvPr>
            <p:ph idx="1"/>
          </p:nvPr>
        </p:nvSpPr>
        <p:spPr>
          <a:xfrm>
            <a:off x="1272511" y="2162257"/>
            <a:ext cx="9841960" cy="3347589"/>
          </a:xfrm>
        </p:spPr>
        <p:txBody>
          <a:bodyPr>
            <a:noAutofit/>
          </a:bodyPr>
          <a:lstStyle/>
          <a:p>
            <a:pPr algn="just"/>
            <a:r>
              <a:rPr lang="es-MX" sz="2100" b="1" dirty="0">
                <a:solidFill>
                  <a:schemeClr val="tx1"/>
                </a:solidFill>
              </a:rPr>
              <a:t>I. Amonestación pública</a:t>
            </a:r>
            <a:r>
              <a:rPr lang="es-MX" sz="2100" dirty="0">
                <a:solidFill>
                  <a:schemeClr val="tx1"/>
                </a:solidFill>
              </a:rPr>
              <a:t>, o</a:t>
            </a:r>
          </a:p>
          <a:p>
            <a:pPr algn="just"/>
            <a:r>
              <a:rPr lang="es-MX" sz="2100" b="1" dirty="0">
                <a:solidFill>
                  <a:schemeClr val="tx1"/>
                </a:solidFill>
              </a:rPr>
              <a:t>II. Multa, de ciento cincuenta hasta mil quinientas veces la unidad de medida</a:t>
            </a:r>
            <a:r>
              <a:rPr lang="es-MX" sz="2100" dirty="0">
                <a:solidFill>
                  <a:schemeClr val="tx1"/>
                </a:solidFill>
              </a:rPr>
              <a:t> vigente en la Ciudad de </a:t>
            </a:r>
            <a:r>
              <a:rPr lang="es-MX" sz="2100" dirty="0" smtClean="0">
                <a:solidFill>
                  <a:schemeClr val="tx1"/>
                </a:solidFill>
              </a:rPr>
              <a:t>México (71.68 LIDF).</a:t>
            </a:r>
            <a:endParaRPr lang="es-MX" sz="2100" dirty="0">
              <a:solidFill>
                <a:schemeClr val="tx1"/>
              </a:solidFill>
            </a:endParaRPr>
          </a:p>
          <a:p>
            <a:pPr algn="just"/>
            <a:endParaRPr lang="es-MX" sz="400" dirty="0">
              <a:solidFill>
                <a:schemeClr val="tx1"/>
              </a:solidFill>
            </a:endParaRPr>
          </a:p>
          <a:p>
            <a:pPr algn="just"/>
            <a:r>
              <a:rPr lang="es-MX" sz="2100" dirty="0">
                <a:solidFill>
                  <a:schemeClr val="tx1"/>
                </a:solidFill>
              </a:rPr>
              <a:t>El incumplimiento de los sujetos obligados será difundido en los portales de obligaciones de transparencia del Instituto y considerados en las evaluaciones. </a:t>
            </a:r>
          </a:p>
          <a:p>
            <a:pPr algn="just"/>
            <a:endParaRPr lang="es-MX" sz="700" dirty="0">
              <a:solidFill>
                <a:schemeClr val="tx1"/>
              </a:solidFill>
            </a:endParaRPr>
          </a:p>
          <a:p>
            <a:pPr algn="just"/>
            <a:r>
              <a:rPr lang="es-MX" sz="2100" dirty="0">
                <a:solidFill>
                  <a:schemeClr val="tx1"/>
                </a:solidFill>
              </a:rPr>
              <a:t>Las medidas de apremio serán impuestas por el Instituto y ejecutadas por si o con el apoyo de autoridad competente.</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3833" y="5193323"/>
            <a:ext cx="973016" cy="973016"/>
          </a:xfrm>
          <a:prstGeom prst="rect">
            <a:avLst/>
          </a:prstGeom>
        </p:spPr>
      </p:pic>
      <p:sp>
        <p:nvSpPr>
          <p:cNvPr id="6" name="Rectángulo 5"/>
          <p:cNvSpPr/>
          <p:nvPr/>
        </p:nvSpPr>
        <p:spPr>
          <a:xfrm>
            <a:off x="8772484" y="6400741"/>
            <a:ext cx="1326004" cy="369332"/>
          </a:xfrm>
          <a:prstGeom prst="rect">
            <a:avLst/>
          </a:prstGeom>
        </p:spPr>
        <p:txBody>
          <a:bodyPr wrap="none">
            <a:spAutoFit/>
          </a:bodyPr>
          <a:lstStyle/>
          <a:p>
            <a:r>
              <a:rPr lang="es-ES_tradnl" dirty="0">
                <a:solidFill>
                  <a:schemeClr val="bg1">
                    <a:lumMod val="95000"/>
                  </a:schemeClr>
                </a:solidFill>
              </a:rPr>
              <a:t>Artículo 260</a:t>
            </a:r>
            <a:endParaRPr lang="es-MX" dirty="0">
              <a:solidFill>
                <a:schemeClr val="bg1">
                  <a:lumMod val="95000"/>
                </a:schemeClr>
              </a:solidFill>
            </a:endParaRPr>
          </a:p>
        </p:txBody>
      </p:sp>
    </p:spTree>
    <p:extLst>
      <p:ext uri="{BB962C8B-B14F-4D97-AF65-F5344CB8AC3E}">
        <p14:creationId xmlns:p14="http://schemas.microsoft.com/office/powerpoint/2010/main" val="363800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9660" y="2528780"/>
            <a:ext cx="10058400" cy="1988136"/>
          </a:xfrm>
        </p:spPr>
        <p:txBody>
          <a:bodyPr>
            <a:normAutofit lnSpcReduction="10000"/>
          </a:bodyPr>
          <a:lstStyle/>
          <a:p>
            <a:pPr algn="just">
              <a:lnSpc>
                <a:spcPct val="150000"/>
              </a:lnSpc>
            </a:pPr>
            <a:r>
              <a:rPr lang="es-MX" sz="2100" dirty="0">
                <a:solidFill>
                  <a:schemeClr val="tx1"/>
                </a:solidFill>
              </a:rPr>
              <a:t>El </a:t>
            </a:r>
            <a:r>
              <a:rPr lang="es-MX" sz="2100" dirty="0">
                <a:solidFill>
                  <a:srgbClr val="0070C0"/>
                </a:solidFill>
              </a:rPr>
              <a:t>nuevo Instituto de Transparencia, Acceso a la Información Pública, Protección de Datos Personales y Rendición de Cuentas de la Ciudad de México</a:t>
            </a:r>
            <a:r>
              <a:rPr lang="es-MX" sz="2100" dirty="0">
                <a:solidFill>
                  <a:schemeClr val="tx1"/>
                </a:solidFill>
              </a:rPr>
              <a:t> que crea la presente Ley, con los Comisionados Ciudadanos que lo conformarán, </a:t>
            </a:r>
            <a:r>
              <a:rPr lang="es-MX" sz="2100" dirty="0">
                <a:solidFill>
                  <a:srgbClr val="0070C0"/>
                </a:solidFill>
              </a:rPr>
              <a:t>entrará en operación </a:t>
            </a:r>
            <a:r>
              <a:rPr lang="es-MX" sz="2100" dirty="0">
                <a:solidFill>
                  <a:schemeClr val="tx1"/>
                </a:solidFill>
              </a:rPr>
              <a:t>a partir del </a:t>
            </a:r>
            <a:r>
              <a:rPr lang="es-MX" sz="2100" b="1" dirty="0">
                <a:solidFill>
                  <a:srgbClr val="0070C0"/>
                </a:solidFill>
              </a:rPr>
              <a:t>primer día del mes de abril del año dos mil dieciocho.</a:t>
            </a:r>
          </a:p>
        </p:txBody>
      </p:sp>
      <p:sp>
        <p:nvSpPr>
          <p:cNvPr id="5" name="Título 1"/>
          <p:cNvSpPr>
            <a:spLocks noGrp="1"/>
          </p:cNvSpPr>
          <p:nvPr>
            <p:ph type="title" idx="4294967295"/>
          </p:nvPr>
        </p:nvSpPr>
        <p:spPr>
          <a:xfrm>
            <a:off x="6236676" y="721878"/>
            <a:ext cx="4532142" cy="728023"/>
          </a:xfrm>
        </p:spPr>
        <p:txBody>
          <a:bodyPr>
            <a:normAutofit/>
          </a:bodyPr>
          <a:lstStyle/>
          <a:p>
            <a:pPr algn="r"/>
            <a:r>
              <a:rPr lang="es-MX" sz="3000" b="1" dirty="0" smtClean="0">
                <a:solidFill>
                  <a:srgbClr val="00B0F0"/>
                </a:solidFill>
                <a:latin typeface="+mn-lt"/>
              </a:rPr>
              <a:t>TRANSITORIOS</a:t>
            </a:r>
            <a:r>
              <a:rPr lang="es-MX" sz="3000" b="1" dirty="0" smtClean="0">
                <a:solidFill>
                  <a:schemeClr val="tx1"/>
                </a:solidFill>
                <a:latin typeface="+mn-lt"/>
              </a:rPr>
              <a:t> </a:t>
            </a:r>
            <a:endParaRPr lang="es-MX" sz="3000" b="1" dirty="0">
              <a:solidFill>
                <a:schemeClr val="tx1"/>
              </a:solidFill>
              <a:latin typeface="+mn-lt"/>
            </a:endParaRPr>
          </a:p>
        </p:txBody>
      </p:sp>
    </p:spTree>
    <p:extLst>
      <p:ext uri="{BB962C8B-B14F-4D97-AF65-F5344CB8AC3E}">
        <p14:creationId xmlns:p14="http://schemas.microsoft.com/office/powerpoint/2010/main" val="32118416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s.123rf.com/400wm/400/400/mybaitshop/mybaitshop1202/mybaitshop120200065/12701361-gracias-palabra-concepto-nube-en-las-tapas-rojas-con-grandes-terminos-en-diferentes-idiomas-como-ma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4683" y="1070475"/>
            <a:ext cx="4821914" cy="482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Rectángulo"/>
          <p:cNvSpPr/>
          <p:nvPr/>
        </p:nvSpPr>
        <p:spPr>
          <a:xfrm>
            <a:off x="6284683" y="3342561"/>
            <a:ext cx="4821914"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G R A C I A S</a:t>
            </a:r>
            <a:endParaRPr lang="es-ES"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9" name="CuadroTexto 8"/>
          <p:cNvSpPr txBox="1"/>
          <p:nvPr/>
        </p:nvSpPr>
        <p:spPr>
          <a:xfrm>
            <a:off x="928518" y="2754923"/>
            <a:ext cx="4382518" cy="1200329"/>
          </a:xfrm>
          <a:prstGeom prst="rect">
            <a:avLst/>
          </a:prstGeom>
          <a:noFill/>
        </p:spPr>
        <p:txBody>
          <a:bodyPr wrap="square" rtlCol="0">
            <a:spAutoFit/>
          </a:bodyPr>
          <a:lstStyle/>
          <a:p>
            <a:pPr algn="ctr"/>
            <a:r>
              <a:rPr lang="es-MX" sz="2400" dirty="0">
                <a:solidFill>
                  <a:srgbClr val="00B0F0"/>
                </a:solidFill>
              </a:rPr>
              <a:t>Alejandra Pacheco Pérez</a:t>
            </a:r>
          </a:p>
          <a:p>
            <a:pPr algn="ctr"/>
            <a:r>
              <a:rPr lang="es-MX" sz="2400" dirty="0">
                <a:solidFill>
                  <a:srgbClr val="00B0F0"/>
                </a:solidFill>
                <a:hlinkClick r:id="rId3"/>
              </a:rPr>
              <a:t>alejandra.pacheco@infodf.org.mx</a:t>
            </a:r>
            <a:endParaRPr lang="es-MX" sz="2400" dirty="0">
              <a:solidFill>
                <a:srgbClr val="00B0F0"/>
              </a:solidFill>
            </a:endParaRPr>
          </a:p>
          <a:p>
            <a:pPr algn="ctr"/>
            <a:r>
              <a:rPr lang="es-MX" sz="2400" dirty="0">
                <a:solidFill>
                  <a:srgbClr val="00B0F0"/>
                </a:solidFill>
              </a:rPr>
              <a:t>5636 2120 ext. 143</a:t>
            </a:r>
          </a:p>
        </p:txBody>
      </p:sp>
    </p:spTree>
    <p:extLst>
      <p:ext uri="{BB962C8B-B14F-4D97-AF65-F5344CB8AC3E}">
        <p14:creationId xmlns:p14="http://schemas.microsoft.com/office/powerpoint/2010/main" val="1039073885"/>
      </p:ext>
    </p:extLst>
  </p:cSld>
  <p:clrMapOvr>
    <a:masterClrMapping/>
  </p:clrMapOvr>
  <mc:AlternateContent xmlns:mc="http://schemas.openxmlformats.org/markup-compatibility/2006" xmlns:p14="http://schemas.microsoft.com/office/powerpoint/2010/main">
    <mc:Choice Requires="p14">
      <p:transition spd="slow" p14:dur="70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s.123rf.com/400wm/400/400/mybaitshop/mybaitshop1202/mybaitshop120200065/12701361-gracias-palabra-concepto-nube-en-las-tapas-rojas-con-grandes-terminos-en-diferentes-idiomas-como-ma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7481" y="201359"/>
            <a:ext cx="4821914" cy="482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Rectángulo"/>
          <p:cNvSpPr/>
          <p:nvPr/>
        </p:nvSpPr>
        <p:spPr>
          <a:xfrm>
            <a:off x="3665758" y="2473569"/>
            <a:ext cx="4821914"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G R A C I A S</a:t>
            </a:r>
            <a:endParaRPr lang="es-ES"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8" name="CuadroTexto 7"/>
          <p:cNvSpPr txBox="1"/>
          <p:nvPr/>
        </p:nvSpPr>
        <p:spPr>
          <a:xfrm>
            <a:off x="716973" y="4561608"/>
            <a:ext cx="3699163" cy="923330"/>
          </a:xfrm>
          <a:prstGeom prst="rect">
            <a:avLst/>
          </a:prstGeom>
          <a:noFill/>
        </p:spPr>
        <p:txBody>
          <a:bodyPr wrap="square" rtlCol="0">
            <a:spAutoFit/>
          </a:bodyPr>
          <a:lstStyle/>
          <a:p>
            <a:pPr algn="ctr"/>
            <a:r>
              <a:rPr lang="es-MX" dirty="0">
                <a:solidFill>
                  <a:srgbClr val="00B0F0"/>
                </a:solidFill>
              </a:rPr>
              <a:t>María Teresa Jiménez Rodríguez </a:t>
            </a:r>
          </a:p>
          <a:p>
            <a:pPr algn="ctr"/>
            <a:r>
              <a:rPr lang="es-MX" dirty="0">
                <a:solidFill>
                  <a:srgbClr val="00B0F0"/>
                </a:solidFill>
                <a:hlinkClick r:id="rId3"/>
              </a:rPr>
              <a:t>teresa.jimenez@infodf.org.mx</a:t>
            </a:r>
            <a:endParaRPr lang="es-MX" dirty="0">
              <a:solidFill>
                <a:srgbClr val="00B0F0"/>
              </a:solidFill>
            </a:endParaRPr>
          </a:p>
          <a:p>
            <a:pPr algn="ctr"/>
            <a:r>
              <a:rPr lang="es-MX" dirty="0">
                <a:solidFill>
                  <a:srgbClr val="00B0F0"/>
                </a:solidFill>
              </a:rPr>
              <a:t>5636 2120 ext. 158</a:t>
            </a:r>
          </a:p>
        </p:txBody>
      </p:sp>
      <p:sp>
        <p:nvSpPr>
          <p:cNvPr id="9" name="CuadroTexto 8"/>
          <p:cNvSpPr txBox="1"/>
          <p:nvPr/>
        </p:nvSpPr>
        <p:spPr>
          <a:xfrm>
            <a:off x="7644246" y="4561608"/>
            <a:ext cx="3699163" cy="923330"/>
          </a:xfrm>
          <a:prstGeom prst="rect">
            <a:avLst/>
          </a:prstGeom>
          <a:noFill/>
        </p:spPr>
        <p:txBody>
          <a:bodyPr wrap="square" rtlCol="0">
            <a:spAutoFit/>
          </a:bodyPr>
          <a:lstStyle/>
          <a:p>
            <a:pPr algn="ctr"/>
            <a:r>
              <a:rPr lang="es-MX" dirty="0">
                <a:solidFill>
                  <a:srgbClr val="00B0F0"/>
                </a:solidFill>
              </a:rPr>
              <a:t>Alejandra Pacheco Pérez</a:t>
            </a:r>
          </a:p>
          <a:p>
            <a:pPr algn="ctr"/>
            <a:r>
              <a:rPr lang="es-MX" dirty="0">
                <a:solidFill>
                  <a:srgbClr val="00B0F0"/>
                </a:solidFill>
                <a:hlinkClick r:id="rId4"/>
              </a:rPr>
              <a:t>alejandra.pacheco@infodf.org.mx</a:t>
            </a:r>
            <a:endParaRPr lang="es-MX" dirty="0">
              <a:solidFill>
                <a:srgbClr val="00B0F0"/>
              </a:solidFill>
            </a:endParaRPr>
          </a:p>
          <a:p>
            <a:pPr algn="ctr"/>
            <a:r>
              <a:rPr lang="es-MX" dirty="0">
                <a:solidFill>
                  <a:srgbClr val="00B0F0"/>
                </a:solidFill>
              </a:rPr>
              <a:t>5636 2120 ext. 143</a:t>
            </a:r>
          </a:p>
        </p:txBody>
      </p:sp>
    </p:spTree>
    <p:extLst>
      <p:ext uri="{BB962C8B-B14F-4D97-AF65-F5344CB8AC3E}">
        <p14:creationId xmlns:p14="http://schemas.microsoft.com/office/powerpoint/2010/main" val="334406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bwMode="auto">
          <a:xfrm>
            <a:off x="6470496" y="4159170"/>
            <a:ext cx="4425186" cy="1459433"/>
          </a:xfrm>
          <a:prstGeom prst="rect">
            <a:avLst/>
          </a:prstGeom>
          <a:noFill/>
          <a:ln w="9525">
            <a:noFill/>
            <a:miter lim="800000"/>
            <a:headEnd/>
            <a:tailEnd/>
          </a:ln>
        </p:spPr>
        <p:txBody>
          <a:bodyPr/>
          <a:lstStyle/>
          <a:p>
            <a:pPr algn="just">
              <a:lnSpc>
                <a:spcPct val="85000"/>
              </a:lnSpc>
              <a:spcBef>
                <a:spcPts val="400"/>
              </a:spcBef>
              <a:defRPr/>
            </a:pPr>
            <a:r>
              <a:rPr lang="es-MX" sz="2400" dirty="0">
                <a:solidFill>
                  <a:srgbClr val="0070C0"/>
                </a:solidFill>
              </a:rPr>
              <a:t>Lic. </a:t>
            </a:r>
            <a:r>
              <a:rPr lang="es-MX" sz="2400" dirty="0" smtClean="0">
                <a:solidFill>
                  <a:srgbClr val="0070C0"/>
                </a:solidFill>
              </a:rPr>
              <a:t>Francisco Mejía Carpinteyro</a:t>
            </a:r>
            <a:endParaRPr lang="es-MX" sz="2400" dirty="0">
              <a:solidFill>
                <a:srgbClr val="0070C0"/>
              </a:solidFill>
            </a:endParaRPr>
          </a:p>
          <a:p>
            <a:pPr algn="just">
              <a:lnSpc>
                <a:spcPct val="85000"/>
              </a:lnSpc>
              <a:spcBef>
                <a:spcPts val="400"/>
              </a:spcBef>
              <a:defRPr/>
            </a:pPr>
            <a:endParaRPr lang="es-MX" sz="2100" dirty="0">
              <a:solidFill>
                <a:srgbClr val="0070C0"/>
              </a:solidFill>
            </a:endParaRPr>
          </a:p>
          <a:p>
            <a:pPr>
              <a:lnSpc>
                <a:spcPct val="80000"/>
              </a:lnSpc>
              <a:defRPr/>
            </a:pPr>
            <a:r>
              <a:rPr lang="es-MX" sz="2100" dirty="0" smtClean="0">
                <a:solidFill>
                  <a:srgbClr val="0070C0"/>
                </a:solidFill>
                <a:hlinkClick r:id="rId2"/>
              </a:rPr>
              <a:t>francisco.mejia@infodf.org.mx</a:t>
            </a:r>
            <a:endParaRPr lang="es-MX" sz="2100" dirty="0">
              <a:solidFill>
                <a:srgbClr val="0070C0"/>
              </a:solidFill>
            </a:endParaRPr>
          </a:p>
          <a:p>
            <a:pPr>
              <a:lnSpc>
                <a:spcPct val="80000"/>
              </a:lnSpc>
              <a:defRPr/>
            </a:pPr>
            <a:endParaRPr lang="es-MX" sz="2100" dirty="0">
              <a:solidFill>
                <a:srgbClr val="0070C0"/>
              </a:solidFill>
            </a:endParaRPr>
          </a:p>
          <a:p>
            <a:pPr>
              <a:lnSpc>
                <a:spcPct val="80000"/>
              </a:lnSpc>
              <a:defRPr/>
            </a:pPr>
            <a:r>
              <a:rPr lang="es-MX" sz="2100" dirty="0">
                <a:solidFill>
                  <a:srgbClr val="0070C0"/>
                </a:solidFill>
              </a:rPr>
              <a:t>Tel.  5636-2120 ext. </a:t>
            </a:r>
            <a:r>
              <a:rPr lang="es-MX" sz="2100" dirty="0" smtClean="0">
                <a:solidFill>
                  <a:srgbClr val="0070C0"/>
                </a:solidFill>
              </a:rPr>
              <a:t>228</a:t>
            </a:r>
            <a:endParaRPr lang="es-MX" sz="2100" dirty="0">
              <a:solidFill>
                <a:srgbClr val="0070C0"/>
              </a:solidFill>
            </a:endParaRPr>
          </a:p>
          <a:p>
            <a:pPr algn="just">
              <a:lnSpc>
                <a:spcPct val="85000"/>
              </a:lnSpc>
              <a:spcBef>
                <a:spcPts val="400"/>
              </a:spcBef>
              <a:defRPr/>
            </a:pPr>
            <a:endParaRPr lang="es-MX" sz="2100" dirty="0">
              <a:solidFill>
                <a:srgbClr val="0070C0"/>
              </a:solidFill>
            </a:endParaRPr>
          </a:p>
          <a:p>
            <a:pPr algn="just">
              <a:lnSpc>
                <a:spcPct val="85000"/>
              </a:lnSpc>
              <a:spcBef>
                <a:spcPts val="400"/>
              </a:spcBef>
              <a:defRPr/>
            </a:pPr>
            <a:endParaRPr lang="es-MX" sz="2100" dirty="0">
              <a:solidFill>
                <a:srgbClr val="0070C0"/>
              </a:solidFill>
            </a:endParaRPr>
          </a:p>
          <a:p>
            <a:pPr algn="just">
              <a:lnSpc>
                <a:spcPct val="85000"/>
              </a:lnSpc>
              <a:spcBef>
                <a:spcPts val="400"/>
              </a:spcBef>
              <a:defRPr/>
            </a:pPr>
            <a:endParaRPr lang="es-MX" sz="2100" dirty="0">
              <a:solidFill>
                <a:srgbClr val="0070C0"/>
              </a:solidFill>
            </a:endParaRPr>
          </a:p>
        </p:txBody>
      </p:sp>
      <p:sp>
        <p:nvSpPr>
          <p:cNvPr id="6" name="2 Marcador de texto"/>
          <p:cNvSpPr txBox="1">
            <a:spLocks/>
          </p:cNvSpPr>
          <p:nvPr/>
        </p:nvSpPr>
        <p:spPr bwMode="auto">
          <a:xfrm>
            <a:off x="1509311" y="4192222"/>
            <a:ext cx="4384759" cy="1569602"/>
          </a:xfrm>
          <a:prstGeom prst="rect">
            <a:avLst/>
          </a:prstGeom>
          <a:noFill/>
          <a:ln w="9525">
            <a:noFill/>
            <a:miter lim="800000"/>
            <a:headEnd/>
            <a:tailEnd/>
          </a:ln>
        </p:spPr>
        <p:txBody>
          <a:bodyPr/>
          <a:lstStyle/>
          <a:p>
            <a:pPr algn="just">
              <a:lnSpc>
                <a:spcPct val="85000"/>
              </a:lnSpc>
              <a:spcBef>
                <a:spcPts val="400"/>
              </a:spcBef>
              <a:defRPr/>
            </a:pPr>
            <a:r>
              <a:rPr lang="es-MX" sz="2400" dirty="0">
                <a:solidFill>
                  <a:srgbClr val="0070C0"/>
                </a:solidFill>
              </a:rPr>
              <a:t>Lic. </a:t>
            </a:r>
            <a:r>
              <a:rPr lang="es-MX" sz="2400" dirty="0" smtClean="0">
                <a:solidFill>
                  <a:srgbClr val="0070C0"/>
                </a:solidFill>
              </a:rPr>
              <a:t>Alejandra Pacheco Pérez</a:t>
            </a:r>
            <a:endParaRPr lang="es-MX" sz="2400" dirty="0">
              <a:solidFill>
                <a:srgbClr val="0070C0"/>
              </a:solidFill>
            </a:endParaRPr>
          </a:p>
          <a:p>
            <a:pPr algn="just">
              <a:lnSpc>
                <a:spcPct val="85000"/>
              </a:lnSpc>
              <a:spcBef>
                <a:spcPts val="400"/>
              </a:spcBef>
              <a:defRPr/>
            </a:pPr>
            <a:endParaRPr lang="es-MX" sz="2100" dirty="0">
              <a:solidFill>
                <a:srgbClr val="0070C0"/>
              </a:solidFill>
            </a:endParaRPr>
          </a:p>
          <a:p>
            <a:pPr>
              <a:lnSpc>
                <a:spcPct val="80000"/>
              </a:lnSpc>
              <a:defRPr/>
            </a:pPr>
            <a:r>
              <a:rPr lang="es-MX" sz="2100" dirty="0" smtClean="0">
                <a:solidFill>
                  <a:srgbClr val="0070C0"/>
                </a:solidFill>
                <a:hlinkClick r:id="rId3"/>
              </a:rPr>
              <a:t>alejandra.pacheco@infodf.org.mx</a:t>
            </a:r>
            <a:endParaRPr lang="es-MX" sz="2100" dirty="0">
              <a:solidFill>
                <a:srgbClr val="0070C0"/>
              </a:solidFill>
            </a:endParaRPr>
          </a:p>
          <a:p>
            <a:pPr>
              <a:lnSpc>
                <a:spcPct val="80000"/>
              </a:lnSpc>
              <a:defRPr/>
            </a:pPr>
            <a:endParaRPr lang="es-MX" sz="2100" dirty="0">
              <a:solidFill>
                <a:srgbClr val="0070C0"/>
              </a:solidFill>
            </a:endParaRPr>
          </a:p>
          <a:p>
            <a:pPr>
              <a:lnSpc>
                <a:spcPct val="80000"/>
              </a:lnSpc>
              <a:defRPr/>
            </a:pPr>
            <a:r>
              <a:rPr lang="es-MX" sz="2100" dirty="0">
                <a:solidFill>
                  <a:srgbClr val="0070C0"/>
                </a:solidFill>
              </a:rPr>
              <a:t>Tel.  5636-2120 ext. </a:t>
            </a:r>
            <a:r>
              <a:rPr lang="es-MX" sz="2100" dirty="0" smtClean="0">
                <a:solidFill>
                  <a:srgbClr val="0070C0"/>
                </a:solidFill>
              </a:rPr>
              <a:t>143</a:t>
            </a:r>
            <a:endParaRPr lang="es-MX" sz="2100" dirty="0">
              <a:solidFill>
                <a:srgbClr val="0070C0"/>
              </a:solidFill>
            </a:endParaRPr>
          </a:p>
          <a:p>
            <a:pPr algn="just">
              <a:lnSpc>
                <a:spcPct val="85000"/>
              </a:lnSpc>
              <a:spcBef>
                <a:spcPts val="400"/>
              </a:spcBef>
              <a:defRPr/>
            </a:pPr>
            <a:endParaRPr lang="es-MX" sz="2100" dirty="0">
              <a:solidFill>
                <a:srgbClr val="0070C0"/>
              </a:solidFill>
            </a:endParaRPr>
          </a:p>
          <a:p>
            <a:pPr algn="just">
              <a:lnSpc>
                <a:spcPct val="85000"/>
              </a:lnSpc>
              <a:spcBef>
                <a:spcPts val="400"/>
              </a:spcBef>
              <a:defRPr/>
            </a:pPr>
            <a:endParaRPr lang="es-MX" sz="2100" dirty="0">
              <a:solidFill>
                <a:srgbClr val="0070C0"/>
              </a:solidFil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840" y="1748790"/>
            <a:ext cx="3926774" cy="1889760"/>
          </a:xfrm>
          <a:prstGeom prst="rect">
            <a:avLst/>
          </a:prstGeom>
        </p:spPr>
      </p:pic>
    </p:spTree>
    <p:extLst>
      <p:ext uri="{BB962C8B-B14F-4D97-AF65-F5344CB8AC3E}">
        <p14:creationId xmlns:p14="http://schemas.microsoft.com/office/powerpoint/2010/main" val="167131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523" y="2211138"/>
            <a:ext cx="2198077" cy="339898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ítulo 1"/>
          <p:cNvSpPr>
            <a:spLocks noGrp="1"/>
          </p:cNvSpPr>
          <p:nvPr>
            <p:ph type="title" idx="4294967295"/>
          </p:nvPr>
        </p:nvSpPr>
        <p:spPr>
          <a:xfrm>
            <a:off x="3576712" y="869156"/>
            <a:ext cx="7543800" cy="782575"/>
          </a:xfrm>
        </p:spPr>
        <p:txBody>
          <a:bodyPr>
            <a:normAutofit/>
          </a:bodyPr>
          <a:lstStyle/>
          <a:p>
            <a:pPr algn="r"/>
            <a:r>
              <a:rPr lang="es-MX" sz="3600" b="1" dirty="0">
                <a:solidFill>
                  <a:srgbClr val="00B0F0"/>
                </a:solidFill>
                <a:latin typeface="+mn-lt"/>
              </a:rPr>
              <a:t>Ejes Fundamentales</a:t>
            </a:r>
          </a:p>
        </p:txBody>
      </p:sp>
      <p:sp>
        <p:nvSpPr>
          <p:cNvPr id="3" name="Marcador de contenido 2"/>
          <p:cNvSpPr>
            <a:spLocks noGrp="1"/>
          </p:cNvSpPr>
          <p:nvPr>
            <p:ph idx="1"/>
          </p:nvPr>
        </p:nvSpPr>
        <p:spPr>
          <a:xfrm>
            <a:off x="279989" y="2381928"/>
            <a:ext cx="9689123" cy="2781833"/>
          </a:xfrm>
        </p:spPr>
        <p:txBody>
          <a:bodyPr>
            <a:noAutofit/>
          </a:bodyPr>
          <a:lstStyle/>
          <a:p>
            <a:pPr marL="739379" indent="-261938" algn="just" defTabSz="685800">
              <a:lnSpc>
                <a:spcPct val="150000"/>
              </a:lnSpc>
              <a:spcBef>
                <a:spcPts val="900"/>
              </a:spcBef>
              <a:spcAft>
                <a:spcPts val="150"/>
              </a:spcAft>
              <a:buFont typeface="Wingdings" panose="05000000000000000000" pitchFamily="2" charset="2"/>
              <a:buChar char="v"/>
            </a:pPr>
            <a:r>
              <a:rPr lang="es-MX" sz="2600" dirty="0" smtClean="0">
                <a:solidFill>
                  <a:schemeClr val="tx1"/>
                </a:solidFill>
              </a:rPr>
              <a:t> Establece </a:t>
            </a:r>
            <a:r>
              <a:rPr lang="es-MX" sz="2600" dirty="0">
                <a:solidFill>
                  <a:schemeClr val="tx1"/>
                </a:solidFill>
              </a:rPr>
              <a:t>un nuevo régimen de </a:t>
            </a:r>
            <a:r>
              <a:rPr lang="es-MX" sz="2600" b="1" dirty="0">
                <a:solidFill>
                  <a:schemeClr val="accent5">
                    <a:lumMod val="50000"/>
                  </a:schemeClr>
                </a:solidFill>
              </a:rPr>
              <a:t>sanciones y medidas de apremio</a:t>
            </a:r>
            <a:r>
              <a:rPr lang="es-ES_tradnl" sz="2600" b="1" dirty="0">
                <a:solidFill>
                  <a:schemeClr val="accent5">
                    <a:lumMod val="50000"/>
                  </a:schemeClr>
                </a:solidFill>
              </a:rPr>
              <a:t> </a:t>
            </a:r>
          </a:p>
          <a:p>
            <a:pPr marL="739379" indent="-261938" algn="just" defTabSz="685800">
              <a:lnSpc>
                <a:spcPct val="150000"/>
              </a:lnSpc>
              <a:spcBef>
                <a:spcPts val="900"/>
              </a:spcBef>
              <a:spcAft>
                <a:spcPts val="150"/>
              </a:spcAft>
              <a:buFont typeface="Wingdings" panose="05000000000000000000" pitchFamily="2" charset="2"/>
              <a:buChar char="v"/>
            </a:pPr>
            <a:r>
              <a:rPr lang="es-ES_tradnl" sz="2600" dirty="0" smtClean="0">
                <a:solidFill>
                  <a:schemeClr val="tx1"/>
                </a:solidFill>
              </a:rPr>
              <a:t> Establece </a:t>
            </a:r>
            <a:r>
              <a:rPr lang="es-ES_tradnl" sz="2600" dirty="0">
                <a:solidFill>
                  <a:schemeClr val="tx1"/>
                </a:solidFill>
              </a:rPr>
              <a:t>políticas para la implementación de </a:t>
            </a:r>
            <a:r>
              <a:rPr lang="es-ES_tradnl" sz="2600" b="1" dirty="0">
                <a:solidFill>
                  <a:schemeClr val="accent5">
                    <a:lumMod val="50000"/>
                  </a:schemeClr>
                </a:solidFill>
              </a:rPr>
              <a:t>Gobierno </a:t>
            </a:r>
            <a:r>
              <a:rPr lang="es-ES_tradnl" sz="2600" b="1" dirty="0" smtClean="0">
                <a:solidFill>
                  <a:schemeClr val="accent5">
                    <a:lumMod val="50000"/>
                  </a:schemeClr>
                </a:solidFill>
              </a:rPr>
              <a:t>Abierto</a:t>
            </a:r>
          </a:p>
          <a:p>
            <a:pPr marL="739379" indent="-261938" algn="just" defTabSz="685800">
              <a:lnSpc>
                <a:spcPct val="150000"/>
              </a:lnSpc>
              <a:spcBef>
                <a:spcPts val="900"/>
              </a:spcBef>
              <a:spcAft>
                <a:spcPts val="150"/>
              </a:spcAft>
              <a:buFont typeface="Wingdings" panose="05000000000000000000" pitchFamily="2" charset="2"/>
              <a:buChar char="v"/>
            </a:pPr>
            <a:r>
              <a:rPr lang="es-MX" sz="2600" dirty="0" smtClean="0">
                <a:solidFill>
                  <a:schemeClr val="tx1"/>
                </a:solidFill>
              </a:rPr>
              <a:t> Determina </a:t>
            </a:r>
            <a:r>
              <a:rPr lang="es-MX" sz="2600" dirty="0">
                <a:solidFill>
                  <a:schemeClr val="tx1"/>
                </a:solidFill>
              </a:rPr>
              <a:t>un nuevo esquema en el </a:t>
            </a:r>
            <a:r>
              <a:rPr lang="es-MX" sz="2600" b="1" dirty="0">
                <a:solidFill>
                  <a:schemeClr val="accent5">
                    <a:lumMod val="50000"/>
                  </a:schemeClr>
                </a:solidFill>
              </a:rPr>
              <a:t>procedimiento de medios de impugnación.</a:t>
            </a:r>
          </a:p>
          <a:p>
            <a:pPr marL="739379" indent="-261938" algn="just" defTabSz="685800">
              <a:lnSpc>
                <a:spcPct val="150000"/>
              </a:lnSpc>
              <a:spcBef>
                <a:spcPts val="900"/>
              </a:spcBef>
              <a:spcAft>
                <a:spcPts val="150"/>
              </a:spcAft>
              <a:buFont typeface="Wingdings" panose="05000000000000000000" pitchFamily="2" charset="2"/>
              <a:buChar char="v"/>
            </a:pPr>
            <a:endParaRPr lang="es-MX" sz="2600" dirty="0">
              <a:solidFill>
                <a:schemeClr val="tx1"/>
              </a:solidFill>
            </a:endParaRPr>
          </a:p>
        </p:txBody>
      </p:sp>
      <p:sp>
        <p:nvSpPr>
          <p:cNvPr id="5" name="AutoShape 2" descr="Resultado de imagen para imagenes power point animadas"/>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6" name="AutoShape 4" descr="Resultado de imagen para imagenes power point animadas"/>
          <p:cNvSpPr>
            <a:spLocks noChangeAspect="1" noChangeArrowheads="1"/>
          </p:cNvSpPr>
          <p:nvPr/>
        </p:nvSpPr>
        <p:spPr bwMode="auto">
          <a:xfrm>
            <a:off x="1614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dirty="0"/>
          </a:p>
        </p:txBody>
      </p:sp>
      <p:sp>
        <p:nvSpPr>
          <p:cNvPr id="9" name="Flecha derecha 8"/>
          <p:cNvSpPr/>
          <p:nvPr/>
        </p:nvSpPr>
        <p:spPr>
          <a:xfrm>
            <a:off x="11582400" y="5838092"/>
            <a:ext cx="457200" cy="271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207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16568" y="965359"/>
            <a:ext cx="7543800" cy="693593"/>
          </a:xfrm>
        </p:spPr>
        <p:txBody>
          <a:bodyPr>
            <a:normAutofit/>
          </a:bodyPr>
          <a:lstStyle/>
          <a:p>
            <a:pPr algn="r"/>
            <a:r>
              <a:rPr lang="es-MX" sz="3600" b="1" dirty="0">
                <a:solidFill>
                  <a:srgbClr val="00B0F0"/>
                </a:solidFill>
                <a:latin typeface="+mn-lt"/>
              </a:rPr>
              <a:t>Temas de la Ley</a:t>
            </a:r>
          </a:p>
        </p:txBody>
      </p:sp>
      <p:sp>
        <p:nvSpPr>
          <p:cNvPr id="3" name="Marcador de contenido 2"/>
          <p:cNvSpPr>
            <a:spLocks noGrp="1"/>
          </p:cNvSpPr>
          <p:nvPr>
            <p:ph idx="1"/>
          </p:nvPr>
        </p:nvSpPr>
        <p:spPr>
          <a:xfrm>
            <a:off x="621323" y="1864172"/>
            <a:ext cx="10539045" cy="4337336"/>
          </a:xfrm>
        </p:spPr>
        <p:txBody>
          <a:bodyPr>
            <a:noAutofit/>
          </a:bodyPr>
          <a:lstStyle/>
          <a:p>
            <a:pPr marL="604838" indent="0">
              <a:buNone/>
            </a:pPr>
            <a:r>
              <a:rPr lang="es-MX" sz="2200" b="1" dirty="0">
                <a:solidFill>
                  <a:schemeClr val="accent1"/>
                </a:solidFill>
              </a:rPr>
              <a:t>Tema 1. </a:t>
            </a:r>
            <a:r>
              <a:rPr lang="es-MX" sz="2200" dirty="0">
                <a:solidFill>
                  <a:schemeClr val="tx1"/>
                </a:solidFill>
              </a:rPr>
              <a:t>Disposiciones Generales </a:t>
            </a:r>
          </a:p>
          <a:p>
            <a:pPr marL="604838" indent="0">
              <a:buNone/>
            </a:pPr>
            <a:r>
              <a:rPr lang="es-MX" sz="2200" b="1" dirty="0">
                <a:solidFill>
                  <a:schemeClr val="accent1"/>
                </a:solidFill>
              </a:rPr>
              <a:t>Tema 2. </a:t>
            </a:r>
            <a:r>
              <a:rPr lang="es-MX" sz="2200" dirty="0">
                <a:solidFill>
                  <a:schemeClr val="tx1"/>
                </a:solidFill>
              </a:rPr>
              <a:t>Responsables en materia de Transparencia y Acceso a la Información Pública</a:t>
            </a:r>
          </a:p>
          <a:p>
            <a:pPr marL="604838" indent="0">
              <a:buNone/>
            </a:pPr>
            <a:r>
              <a:rPr lang="es-MX" sz="2200" b="1" dirty="0">
                <a:solidFill>
                  <a:schemeClr val="accent1"/>
                </a:solidFill>
              </a:rPr>
              <a:t>Tema 3. </a:t>
            </a:r>
            <a:r>
              <a:rPr lang="es-MX" sz="2200" dirty="0">
                <a:solidFill>
                  <a:schemeClr val="tx1"/>
                </a:solidFill>
              </a:rPr>
              <a:t>Plataforma Local de Transparencia</a:t>
            </a:r>
          </a:p>
          <a:p>
            <a:pPr marL="604838" indent="0">
              <a:buNone/>
            </a:pPr>
            <a:r>
              <a:rPr lang="es-MX" sz="2200" b="1" dirty="0">
                <a:solidFill>
                  <a:schemeClr val="accent1"/>
                </a:solidFill>
              </a:rPr>
              <a:t>Tema 4. </a:t>
            </a:r>
            <a:r>
              <a:rPr lang="es-MX" sz="2200" dirty="0">
                <a:solidFill>
                  <a:schemeClr val="tx1"/>
                </a:solidFill>
              </a:rPr>
              <a:t>Cultura de la Transparencia</a:t>
            </a:r>
          </a:p>
          <a:p>
            <a:pPr marL="604838" indent="0">
              <a:buNone/>
            </a:pPr>
            <a:r>
              <a:rPr lang="es-MX" sz="2200" b="1" dirty="0">
                <a:solidFill>
                  <a:schemeClr val="accent1"/>
                </a:solidFill>
              </a:rPr>
              <a:t>Tema 5. </a:t>
            </a:r>
            <a:r>
              <a:rPr lang="es-MX" sz="2200" dirty="0">
                <a:solidFill>
                  <a:schemeClr val="tx1"/>
                </a:solidFill>
              </a:rPr>
              <a:t>Obligaciones de Transparencia</a:t>
            </a:r>
          </a:p>
          <a:p>
            <a:pPr marL="604838" indent="0">
              <a:buNone/>
            </a:pPr>
            <a:r>
              <a:rPr lang="es-MX" sz="2200" b="1" dirty="0">
                <a:solidFill>
                  <a:schemeClr val="accent1"/>
                </a:solidFill>
              </a:rPr>
              <a:t>Tema 6. </a:t>
            </a:r>
            <a:r>
              <a:rPr lang="es-MX" sz="2200" dirty="0">
                <a:solidFill>
                  <a:schemeClr val="tx1"/>
                </a:solidFill>
              </a:rPr>
              <a:t>Información Clasificada</a:t>
            </a:r>
          </a:p>
          <a:p>
            <a:pPr marL="604838" indent="0">
              <a:buNone/>
            </a:pPr>
            <a:r>
              <a:rPr lang="es-MX" sz="2200" b="1" dirty="0">
                <a:solidFill>
                  <a:schemeClr val="accent1"/>
                </a:solidFill>
              </a:rPr>
              <a:t>Tema 7. </a:t>
            </a:r>
            <a:r>
              <a:rPr lang="es-MX" sz="2200" dirty="0">
                <a:solidFill>
                  <a:schemeClr val="tx1"/>
                </a:solidFill>
              </a:rPr>
              <a:t>Procedimiento de Acceso a la Información Pública</a:t>
            </a:r>
          </a:p>
          <a:p>
            <a:pPr marL="604838" indent="0">
              <a:buNone/>
            </a:pPr>
            <a:r>
              <a:rPr lang="es-MX" sz="2200" b="1" dirty="0">
                <a:solidFill>
                  <a:schemeClr val="accent1"/>
                </a:solidFill>
              </a:rPr>
              <a:t>Tema 8. </a:t>
            </a:r>
            <a:r>
              <a:rPr lang="es-MX" sz="2200" dirty="0">
                <a:solidFill>
                  <a:schemeClr val="tx1"/>
                </a:solidFill>
              </a:rPr>
              <a:t>Procedimientos de Impugnación </a:t>
            </a:r>
          </a:p>
          <a:p>
            <a:pPr marL="604838" indent="0">
              <a:buNone/>
            </a:pPr>
            <a:r>
              <a:rPr lang="es-MX" sz="2200" b="1" dirty="0">
                <a:solidFill>
                  <a:schemeClr val="accent1"/>
                </a:solidFill>
              </a:rPr>
              <a:t>Tema 9. </a:t>
            </a:r>
            <a:r>
              <a:rPr lang="es-MX" sz="2200" dirty="0">
                <a:solidFill>
                  <a:schemeClr val="tx1"/>
                </a:solidFill>
              </a:rPr>
              <a:t>Medidas de Apremio y </a:t>
            </a:r>
            <a:r>
              <a:rPr lang="es-MX" sz="2200" dirty="0" smtClean="0">
                <a:solidFill>
                  <a:schemeClr val="tx1"/>
                </a:solidFill>
              </a:rPr>
              <a:t>Sanciones</a:t>
            </a:r>
          </a:p>
          <a:p>
            <a:pPr marL="604838" indent="0">
              <a:buNone/>
            </a:pPr>
            <a:endParaRPr lang="es-MX" sz="2200" dirty="0">
              <a:solidFill>
                <a:schemeClr val="tx1"/>
              </a:solidFill>
            </a:endParaRPr>
          </a:p>
        </p:txBody>
      </p:sp>
    </p:spTree>
    <p:extLst>
      <p:ext uri="{BB962C8B-B14F-4D97-AF65-F5344CB8AC3E}">
        <p14:creationId xmlns:p14="http://schemas.microsoft.com/office/powerpoint/2010/main" val="344844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9670</TotalTime>
  <Words>8081</Words>
  <Application>Microsoft Office PowerPoint</Application>
  <PresentationFormat>Panorámica</PresentationFormat>
  <Paragraphs>620</Paragraphs>
  <Slides>77</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77</vt:i4>
      </vt:variant>
    </vt:vector>
  </HeadingPairs>
  <TitlesOfParts>
    <vt:vector size="86" baseType="lpstr">
      <vt:lpstr>Agency FB</vt:lpstr>
      <vt:lpstr>Arial</vt:lpstr>
      <vt:lpstr>Calibri</vt:lpstr>
      <vt:lpstr>Calibri Light</vt:lpstr>
      <vt:lpstr>Credit Valley</vt:lpstr>
      <vt:lpstr>Times New Roman</vt:lpstr>
      <vt:lpstr>verdana</vt:lpstr>
      <vt:lpstr>Wingdings</vt:lpstr>
      <vt:lpstr>Retrospección</vt:lpstr>
      <vt:lpstr>Presentación de PowerPoint</vt:lpstr>
      <vt:lpstr> Ley de Transparencia, Acceso a la Información Pública y Rendición de Cuentas de la Ciudad de México</vt:lpstr>
      <vt:lpstr>Presentación de PowerPoint</vt:lpstr>
      <vt:lpstr>Reglas de operación</vt:lpstr>
      <vt:lpstr>Objetivos</vt:lpstr>
      <vt:lpstr>Introducción</vt:lpstr>
      <vt:lpstr>Ejes Fundamentales</vt:lpstr>
      <vt:lpstr>Ejes Fundamentales</vt:lpstr>
      <vt:lpstr>Temas de la Ley</vt:lpstr>
      <vt:lpstr>Fundamento Constitucional</vt:lpstr>
      <vt:lpstr>Presentación de PowerPoint</vt:lpstr>
      <vt:lpstr>Disposiciones Generales</vt:lpstr>
      <vt:lpstr>Conceptos Básicos</vt:lpstr>
      <vt:lpstr>Conceptos Básicos</vt:lpstr>
      <vt:lpstr>Presentación de PowerPoint</vt:lpstr>
      <vt:lpstr>Presentación de PowerPoint</vt:lpstr>
      <vt:lpstr>Presentación de PowerPoint</vt:lpstr>
      <vt:lpstr>Tema 2  Responsables en Materia de  Transparencia y Acceso a la Información </vt:lpstr>
      <vt:lpstr>Comités de Transparencia</vt:lpstr>
      <vt:lpstr>Comités de Transparencia</vt:lpstr>
      <vt:lpstr>Presentación de PowerPoint</vt:lpstr>
      <vt:lpstr>Tema 2  Responsables en Materia de  Transparencia y Acceso a la Información </vt:lpstr>
      <vt:lpstr>Presentación de PowerPoint</vt:lpstr>
      <vt:lpstr>Presentación de PowerPoint</vt:lpstr>
      <vt:lpstr>Presentación de PowerPoint</vt:lpstr>
      <vt:lpstr>Cultura de la Transparencia, Acceso a la Información, Rendición de Cuentas, y Apertura Gubernamental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Obligaciones de Transparencia Comunes</vt:lpstr>
      <vt:lpstr>Presentación de PowerPoint</vt:lpstr>
      <vt:lpstr>Información Clasificada</vt:lpstr>
      <vt:lpstr>Información Clasificada</vt:lpstr>
      <vt:lpstr>Prueba de Daño</vt:lpstr>
      <vt:lpstr>Información Clasificada</vt:lpstr>
      <vt:lpstr>Desclasificación</vt:lpstr>
      <vt:lpstr>Presentación de PowerPoint</vt:lpstr>
      <vt:lpstr>Información Reservada</vt:lpstr>
      <vt:lpstr>Información Reservada</vt:lpstr>
      <vt:lpstr>Información Reservada</vt:lpstr>
      <vt:lpstr>Información Reservada</vt:lpstr>
      <vt:lpstr>Presentación de PowerPoint</vt:lpstr>
      <vt:lpstr>Información Confidencial</vt:lpstr>
      <vt:lpstr>Información Confidencial</vt:lpstr>
      <vt:lpstr>Información Confidencial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Recurso de Revisión</vt:lpstr>
      <vt:lpstr>Recurso de Revisión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MEDIDAS DE APREMIO Y SANCIONES</vt:lpstr>
      <vt:lpstr>TRANSITORIOS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Aguilar</dc:creator>
  <cp:lastModifiedBy>Alejandra Pacheco</cp:lastModifiedBy>
  <cp:revision>1245</cp:revision>
  <cp:lastPrinted>2016-04-25T19:20:38Z</cp:lastPrinted>
  <dcterms:created xsi:type="dcterms:W3CDTF">2016-04-19T16:25:35Z</dcterms:created>
  <dcterms:modified xsi:type="dcterms:W3CDTF">2017-02-20T15:13:51Z</dcterms:modified>
</cp:coreProperties>
</file>